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NSimSun" panose="02010609030101010101" pitchFamily="49" charset="-122"/>
      <p:regular r:id="rId36"/>
    </p:embeddedFont>
    <p:embeddedFont>
      <p:font typeface=".VnTime" panose="020B7200000000000000" pitchFamily="3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DejaVu Serif Bold" panose="020B0604020202020204" charset="0"/>
      <p:regular r:id="rId42"/>
    </p:embeddedFont>
    <p:embeddedFont>
      <p:font typeface="Josefin Sans Regular" panose="020B0604020202020204" charset="0"/>
      <p:regular r:id="rId43"/>
    </p:embeddedFont>
    <p:embeddedFont>
      <p:font typeface="Josefin Sans Regular Bold" panose="020B0604020202020204" charset="0"/>
      <p:regular r:id="rId44"/>
    </p:embeddedFont>
    <p:embeddedFont>
      <p:font typeface="Montserrat" panose="00000500000000000000" pitchFamily="2" charset="0"/>
      <p:regular r:id="rId45"/>
      <p:bold r:id="rId46"/>
      <p:italic r:id="rId47"/>
      <p:boldItalic r:id="rId48"/>
    </p:embeddedFont>
    <p:embeddedFont>
      <p:font typeface="Montserrat Extra-Light" panose="020B0604020202020204" charset="0"/>
      <p:regular r:id="rId49"/>
    </p:embeddedFont>
    <p:embeddedFont>
      <p:font typeface="Noto Serif Display Black" panose="020B0604020202020204"/>
      <p:regular r:id="rId50"/>
    </p:embeddedFont>
    <p:embeddedFont>
      <p:font typeface="Now" panose="020B0604020202020204" charset="0"/>
      <p:regular r:id="rId51"/>
    </p:embeddedFont>
    <p:embeddedFont>
      <p:font typeface="Prompt Medium" panose="00000600000000000000" pitchFamily="2" charset="-34"/>
      <p:regular r:id="rId52"/>
      <p:italic r:id="rId53"/>
    </p:embeddedFont>
    <p:embeddedFont>
      <p:font typeface="Prompt Medium Bold" panose="020B0604020202020204" charset="-34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63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1FECD-34B7-4450-B1BF-5BD8D25E3C3C}" type="datetimeFigureOut">
              <a:rPr lang="en-US" smtClean="0"/>
              <a:t>11/06/2023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F81CC-A83F-4EE8-9FE1-3CDBD56B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4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F81CC-A83F-4EE8-9FE1-3CDBD56BCC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wc.com.v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91091" y="1784712"/>
            <a:ext cx="9767654" cy="97676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706"/>
              </a:srgbClr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997991" y="1030708"/>
            <a:ext cx="7261309" cy="10400042"/>
            <a:chOff x="0" y="0"/>
            <a:chExt cx="4433570" cy="6350000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6150" y="0"/>
                  </a:moveTo>
                  <a:lnTo>
                    <a:pt x="2216150" y="0"/>
                  </a:lnTo>
                  <a:cubicBezTo>
                    <a:pt x="991870" y="0"/>
                    <a:pt x="0" y="993140"/>
                    <a:pt x="0" y="2217420"/>
                  </a:cubicBezTo>
                  <a:lnTo>
                    <a:pt x="0" y="6350000"/>
                  </a:lnTo>
                  <a:lnTo>
                    <a:pt x="0" y="635000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4433570" y="2217420"/>
                  </a:lnTo>
                  <a:cubicBezTo>
                    <a:pt x="4433570" y="993140"/>
                    <a:pt x="3440430" y="0"/>
                    <a:pt x="2216150" y="0"/>
                  </a:cubicBezTo>
                  <a:close/>
                </a:path>
              </a:pathLst>
            </a:custGeom>
            <a:blipFill>
              <a:blip r:embed="rId2"/>
              <a:stretch>
                <a:fillRect t="-2364" b="-236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334032" y="-2827881"/>
            <a:ext cx="9767654" cy="97676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16863"/>
              </a:srgbClr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746609" y="9258300"/>
            <a:ext cx="855835" cy="734948"/>
          </a:xfrm>
          <a:custGeom>
            <a:avLst/>
            <a:gdLst/>
            <a:ahLst/>
            <a:cxnLst/>
            <a:rect l="l" t="t" r="r" b="b"/>
            <a:pathLst>
              <a:path w="855835" h="734948">
                <a:moveTo>
                  <a:pt x="0" y="0"/>
                </a:moveTo>
                <a:lnTo>
                  <a:pt x="855835" y="0"/>
                </a:lnTo>
                <a:lnTo>
                  <a:pt x="855835" y="734948"/>
                </a:lnTo>
                <a:lnTo>
                  <a:pt x="0" y="734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8137" y="1203156"/>
            <a:ext cx="709055" cy="525792"/>
          </a:xfrm>
          <a:custGeom>
            <a:avLst/>
            <a:gdLst/>
            <a:ahLst/>
            <a:cxnLst/>
            <a:rect l="l" t="t" r="r" b="b"/>
            <a:pathLst>
              <a:path w="709055" h="525792">
                <a:moveTo>
                  <a:pt x="0" y="0"/>
                </a:moveTo>
                <a:lnTo>
                  <a:pt x="709055" y="0"/>
                </a:lnTo>
                <a:lnTo>
                  <a:pt x="709055" y="525792"/>
                </a:lnTo>
                <a:lnTo>
                  <a:pt x="0" y="525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72374" y="3055973"/>
            <a:ext cx="7171626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39"/>
              </a:lnSpc>
            </a:pPr>
            <a:r>
              <a:rPr lang="en-US" sz="7616" dirty="0">
                <a:solidFill>
                  <a:srgbClr val="000000"/>
                </a:solidFill>
                <a:latin typeface="Montserrat Extra-Light"/>
              </a:rPr>
              <a:t>CỬA HÀNG </a:t>
            </a:r>
          </a:p>
          <a:p>
            <a:pPr>
              <a:lnSpc>
                <a:spcPts val="9139"/>
              </a:lnSpc>
            </a:pPr>
            <a:r>
              <a:rPr lang="en-US" sz="7616" dirty="0">
                <a:solidFill>
                  <a:srgbClr val="000000"/>
                </a:solidFill>
                <a:latin typeface="Montserrat Extra-Light"/>
              </a:rPr>
              <a:t>BÁN GIÀY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58187" y="5431693"/>
            <a:ext cx="3184504" cy="37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1800" u="none" dirty="0">
                <a:solidFill>
                  <a:srgbClr val="000000">
                    <a:alpha val="60000"/>
                  </a:srgbClr>
                </a:solidFill>
                <a:latin typeface="Now" panose="020B0604020202020204" charset="0"/>
              </a:rPr>
              <a:t>CAYKHE SHOES STORE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2877" y="1333525"/>
            <a:ext cx="2894244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525" dirty="0">
                <a:solidFill>
                  <a:srgbClr val="000000"/>
                </a:solidFill>
                <a:latin typeface=".VnTime" panose="020B7200000000000000" pitchFamily="34" charset="0"/>
                <a:ea typeface="Noto Serif Display Black" panose="020B0604020202020204"/>
                <a:cs typeface="Noto Serif Display Black" panose="020B0604020202020204"/>
              </a:rPr>
              <a:t>CAY KHE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6005" y="-7057141"/>
            <a:ext cx="12200641" cy="122006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53611" y="-5444958"/>
            <a:ext cx="8562282" cy="85622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78517" y="6429375"/>
            <a:ext cx="8562282" cy="85622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796907" y="1347948"/>
            <a:ext cx="446239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1"/>
              </a:lnSpc>
              <a:spcBef>
                <a:spcPct val="0"/>
              </a:spcBef>
            </a:pPr>
            <a:r>
              <a:rPr lang="en-US" sz="2509">
                <a:solidFill>
                  <a:srgbClr val="442105"/>
                </a:solidFill>
                <a:latin typeface="Prompt Medium Semi-Bold"/>
              </a:rPr>
              <a:t>CAYKHE Shoes Store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333762" y="2417965"/>
            <a:ext cx="9962496" cy="6840335"/>
            <a:chOff x="0" y="0"/>
            <a:chExt cx="3265146" cy="22418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65146" cy="2241877"/>
            </a:xfrm>
            <a:custGeom>
              <a:avLst/>
              <a:gdLst/>
              <a:ahLst/>
              <a:cxnLst/>
              <a:rect l="l" t="t" r="r" b="b"/>
              <a:pathLst>
                <a:path w="3265146" h="2241877">
                  <a:moveTo>
                    <a:pt x="0" y="0"/>
                  </a:moveTo>
                  <a:lnTo>
                    <a:pt x="3265146" y="0"/>
                  </a:lnTo>
                  <a:lnTo>
                    <a:pt x="3265146" y="2241877"/>
                  </a:lnTo>
                  <a:lnTo>
                    <a:pt x="0" y="2241877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95676" y="2893486"/>
            <a:ext cx="551812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828771" y="4666551"/>
            <a:ext cx="1787555" cy="4591749"/>
            <a:chOff x="0" y="0"/>
            <a:chExt cx="2383407" cy="612233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383407" cy="6122331"/>
              <a:chOff x="0" y="0"/>
              <a:chExt cx="580105" cy="149013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80105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80105" h="1490133">
                    <a:moveTo>
                      <a:pt x="0" y="0"/>
                    </a:moveTo>
                    <a:lnTo>
                      <a:pt x="580105" y="0"/>
                    </a:lnTo>
                    <a:lnTo>
                      <a:pt x="580105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228" tIns="41228" rIns="41228" bIns="41228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519111" y="785015"/>
              <a:ext cx="1553298" cy="1370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>
                  <a:solidFill>
                    <a:srgbClr val="442105"/>
                  </a:solidFill>
                  <a:latin typeface="Prompt Medium Semi-Bold"/>
                </a:rPr>
                <a:t>III. CƠ SỞ DỮ LIỆU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9115" y="4156031"/>
              <a:ext cx="2105177" cy="1889335"/>
            </a:xfrm>
            <a:custGeom>
              <a:avLst/>
              <a:gdLst/>
              <a:ahLst/>
              <a:cxnLst/>
              <a:rect l="l" t="t" r="r" b="b"/>
              <a:pathLst>
                <a:path w="2105177" h="1889335">
                  <a:moveTo>
                    <a:pt x="0" y="0"/>
                  </a:moveTo>
                  <a:lnTo>
                    <a:pt x="2105177" y="0"/>
                  </a:lnTo>
                  <a:lnTo>
                    <a:pt x="2105177" y="1889335"/>
                  </a:lnTo>
                  <a:lnTo>
                    <a:pt x="0" y="1889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1424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5940279" y="4666551"/>
            <a:ext cx="1807628" cy="4591749"/>
            <a:chOff x="0" y="0"/>
            <a:chExt cx="2410171" cy="6122331"/>
          </a:xfrm>
        </p:grpSpPr>
        <p:grpSp>
          <p:nvGrpSpPr>
            <p:cNvPr id="23" name="Group 23"/>
            <p:cNvGrpSpPr/>
            <p:nvPr/>
          </p:nvGrpSpPr>
          <p:grpSpPr>
            <a:xfrm>
              <a:off x="109769" y="0"/>
              <a:ext cx="2190632" cy="6122331"/>
              <a:chOff x="0" y="0"/>
              <a:chExt cx="533185" cy="149013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33185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33185" h="1490133">
                    <a:moveTo>
                      <a:pt x="0" y="0"/>
                    </a:moveTo>
                    <a:lnTo>
                      <a:pt x="533185" y="0"/>
                    </a:lnTo>
                    <a:lnTo>
                      <a:pt x="533185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228" tIns="41228" rIns="41228" bIns="41228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36121" y="803397"/>
              <a:ext cx="1337929" cy="1370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>
                  <a:solidFill>
                    <a:srgbClr val="442105"/>
                  </a:solidFill>
                  <a:latin typeface="Prompt Medium Semi-Bold"/>
                </a:rPr>
                <a:t>IV. TỔNG KẾT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3635195"/>
              <a:ext cx="2410171" cy="2410171"/>
            </a:xfrm>
            <a:custGeom>
              <a:avLst/>
              <a:gdLst/>
              <a:ahLst/>
              <a:cxnLst/>
              <a:rect l="l" t="t" r="r" b="b"/>
              <a:pathLst>
                <a:path w="2410171" h="2410171">
                  <a:moveTo>
                    <a:pt x="0" y="0"/>
                  </a:moveTo>
                  <a:lnTo>
                    <a:pt x="2410171" y="0"/>
                  </a:lnTo>
                  <a:lnTo>
                    <a:pt x="2410171" y="2410171"/>
                  </a:lnTo>
                  <a:lnTo>
                    <a:pt x="0" y="2410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778405" y="4666551"/>
            <a:ext cx="1887868" cy="4591749"/>
            <a:chOff x="0" y="0"/>
            <a:chExt cx="576559" cy="14023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76559" cy="1402331"/>
            </a:xfrm>
            <a:custGeom>
              <a:avLst/>
              <a:gdLst/>
              <a:ahLst/>
              <a:cxnLst/>
              <a:rect l="l" t="t" r="r" b="b"/>
              <a:pathLst>
                <a:path w="576559" h="1402331">
                  <a:moveTo>
                    <a:pt x="0" y="0"/>
                  </a:moveTo>
                  <a:lnTo>
                    <a:pt x="576559" y="0"/>
                  </a:lnTo>
                  <a:lnTo>
                    <a:pt x="576559" y="1402331"/>
                  </a:lnTo>
                  <a:lnTo>
                    <a:pt x="0" y="140233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43809" tIns="43809" rIns="43809" bIns="43809" rtlCol="0" anchor="ctr"/>
            <a:lstStyle/>
            <a:p>
              <a:pPr marL="0" lvl="0" indent="0" algn="ctr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876613" y="8071092"/>
            <a:ext cx="1441158" cy="828681"/>
          </a:xfrm>
          <a:custGeom>
            <a:avLst/>
            <a:gdLst/>
            <a:ahLst/>
            <a:cxnLst/>
            <a:rect l="l" t="t" r="r" b="b"/>
            <a:pathLst>
              <a:path w="1441158" h="828681">
                <a:moveTo>
                  <a:pt x="0" y="0"/>
                </a:moveTo>
                <a:lnTo>
                  <a:pt x="1441157" y="0"/>
                </a:lnTo>
                <a:lnTo>
                  <a:pt x="1441157" y="828680"/>
                </a:lnTo>
                <a:lnTo>
                  <a:pt x="0" y="828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" r="-109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66793" y="5243215"/>
            <a:ext cx="1250978" cy="71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97"/>
              </a:lnSpc>
              <a:spcBef>
                <a:spcPct val="0"/>
              </a:spcBef>
            </a:pPr>
            <a:r>
              <a:rPr lang="en-US" sz="2414">
                <a:solidFill>
                  <a:srgbClr val="442105"/>
                </a:solidFill>
                <a:latin typeface="Prompt Medium Semi-Bold"/>
              </a:rPr>
              <a:t>I. TỔNG QUAN</a:t>
            </a:r>
          </a:p>
        </p:txBody>
      </p:sp>
      <p:sp>
        <p:nvSpPr>
          <p:cNvPr id="33" name="Freeform 33"/>
          <p:cNvSpPr/>
          <p:nvPr/>
        </p:nvSpPr>
        <p:spPr>
          <a:xfrm>
            <a:off x="6931290" y="5233690"/>
            <a:ext cx="2584715" cy="2584715"/>
          </a:xfrm>
          <a:custGeom>
            <a:avLst/>
            <a:gdLst/>
            <a:ahLst/>
            <a:cxnLst/>
            <a:rect l="l" t="t" r="r" b="b"/>
            <a:pathLst>
              <a:path w="2584715" h="2584715">
                <a:moveTo>
                  <a:pt x="0" y="0"/>
                </a:moveTo>
                <a:lnTo>
                  <a:pt x="2584715" y="0"/>
                </a:lnTo>
                <a:lnTo>
                  <a:pt x="2584715" y="2584715"/>
                </a:lnTo>
                <a:lnTo>
                  <a:pt x="0" y="2584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88137" y="1203156"/>
            <a:ext cx="709055" cy="525792"/>
          </a:xfrm>
          <a:custGeom>
            <a:avLst/>
            <a:gdLst/>
            <a:ahLst/>
            <a:cxnLst/>
            <a:rect l="l" t="t" r="r" b="b"/>
            <a:pathLst>
              <a:path w="709055" h="525792">
                <a:moveTo>
                  <a:pt x="0" y="0"/>
                </a:moveTo>
                <a:lnTo>
                  <a:pt x="709055" y="0"/>
                </a:lnTo>
                <a:lnTo>
                  <a:pt x="709055" y="525792"/>
                </a:lnTo>
                <a:lnTo>
                  <a:pt x="0" y="525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830156" y="1259359"/>
            <a:ext cx="283404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525">
                <a:solidFill>
                  <a:srgbClr val="000000"/>
                </a:solidFill>
                <a:latin typeface="Prompt Medium Bold"/>
              </a:rPr>
              <a:t>CAY KHE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695105" y="-901609"/>
            <a:ext cx="12090219" cy="120902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8627"/>
              </a:srgbClr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43382" y="-7842345"/>
            <a:ext cx="12090219" cy="120902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621606" y="2261329"/>
            <a:ext cx="11044789" cy="6071549"/>
          </a:xfrm>
          <a:custGeom>
            <a:avLst/>
            <a:gdLst/>
            <a:ahLst/>
            <a:cxnLst/>
            <a:rect l="l" t="t" r="r" b="b"/>
            <a:pathLst>
              <a:path w="11044789" h="6071549">
                <a:moveTo>
                  <a:pt x="0" y="0"/>
                </a:moveTo>
                <a:lnTo>
                  <a:pt x="11044788" y="0"/>
                </a:lnTo>
                <a:lnTo>
                  <a:pt x="11044788" y="6071549"/>
                </a:lnTo>
                <a:lnTo>
                  <a:pt x="0" y="607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466686" y="8836026"/>
            <a:ext cx="644271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1. Màn hình đăng nhập và đăng kí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3925" y="1361308"/>
            <a:ext cx="5467826" cy="515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740" lvl="1" indent="-320370" algn="ctr">
              <a:lnSpc>
                <a:spcPts val="4154"/>
              </a:lnSpc>
              <a:spcBef>
                <a:spcPct val="0"/>
              </a:spcBef>
              <a:buFont typeface="Arial"/>
              <a:buChar char="•"/>
            </a:pPr>
            <a:r>
              <a:rPr lang="en-US" sz="2967" u="none">
                <a:solidFill>
                  <a:srgbClr val="442105"/>
                </a:solidFill>
                <a:latin typeface="Josefin Sans Regular"/>
              </a:rPr>
              <a:t>Trang giao diện khách hàng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402178" y="-4580752"/>
            <a:ext cx="12090219" cy="120902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42891" y="6747104"/>
            <a:ext cx="12090219" cy="120902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20784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013552" y="2238639"/>
            <a:ext cx="10260896" cy="5809722"/>
          </a:xfrm>
          <a:custGeom>
            <a:avLst/>
            <a:gdLst/>
            <a:ahLst/>
            <a:cxnLst/>
            <a:rect l="l" t="t" r="r" b="b"/>
            <a:pathLst>
              <a:path w="10260896" h="5809722">
                <a:moveTo>
                  <a:pt x="0" y="0"/>
                </a:moveTo>
                <a:lnTo>
                  <a:pt x="10260896" y="0"/>
                </a:lnTo>
                <a:lnTo>
                  <a:pt x="10260896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48444" y="8836026"/>
            <a:ext cx="687919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2. Trang cá nhân sau khi đăng nhậpí</a:t>
            </a:r>
          </a:p>
        </p:txBody>
      </p:sp>
      <p:sp>
        <p:nvSpPr>
          <p:cNvPr id="11" name="Freeform 11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44000" y="-5473589"/>
            <a:ext cx="12090219" cy="120902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886568" y="6229352"/>
            <a:ext cx="7773136" cy="777313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65598" y="8836026"/>
            <a:ext cx="38448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3. Màn hình chính</a:t>
            </a:r>
          </a:p>
        </p:txBody>
      </p:sp>
      <p:sp>
        <p:nvSpPr>
          <p:cNvPr id="10" name="Freeform 10"/>
          <p:cNvSpPr/>
          <p:nvPr/>
        </p:nvSpPr>
        <p:spPr>
          <a:xfrm>
            <a:off x="3961321" y="2067405"/>
            <a:ext cx="10760395" cy="6152190"/>
          </a:xfrm>
          <a:custGeom>
            <a:avLst/>
            <a:gdLst/>
            <a:ahLst/>
            <a:cxnLst/>
            <a:rect l="l" t="t" r="r" b="b"/>
            <a:pathLst>
              <a:path w="10760395" h="6152190">
                <a:moveTo>
                  <a:pt x="0" y="0"/>
                </a:moveTo>
                <a:lnTo>
                  <a:pt x="10760394" y="0"/>
                </a:lnTo>
                <a:lnTo>
                  <a:pt x="10760394" y="6152190"/>
                </a:lnTo>
                <a:lnTo>
                  <a:pt x="0" y="6152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7331525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6" y="0"/>
                </a:lnTo>
                <a:lnTo>
                  <a:pt x="1943286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5165849" y="5607187"/>
            <a:ext cx="12090219" cy="120902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17647"/>
              </a:srgbClr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49412" y="-1803219"/>
            <a:ext cx="14028365" cy="140283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3922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79261" y="1908444"/>
            <a:ext cx="8264739" cy="4666893"/>
          </a:xfrm>
          <a:custGeom>
            <a:avLst/>
            <a:gdLst/>
            <a:ahLst/>
            <a:cxnLst/>
            <a:rect l="l" t="t" r="r" b="b"/>
            <a:pathLst>
              <a:path w="8264739" h="4666893">
                <a:moveTo>
                  <a:pt x="0" y="0"/>
                </a:moveTo>
                <a:lnTo>
                  <a:pt x="8264739" y="0"/>
                </a:lnTo>
                <a:lnTo>
                  <a:pt x="8264739" y="4666893"/>
                </a:lnTo>
                <a:lnTo>
                  <a:pt x="0" y="4666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8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583919" y="4241891"/>
            <a:ext cx="8264739" cy="4569910"/>
          </a:xfrm>
          <a:custGeom>
            <a:avLst/>
            <a:gdLst/>
            <a:ahLst/>
            <a:cxnLst/>
            <a:rect l="l" t="t" r="r" b="b"/>
            <a:pathLst>
              <a:path w="8264739" h="4569910">
                <a:moveTo>
                  <a:pt x="0" y="0"/>
                </a:moveTo>
                <a:lnTo>
                  <a:pt x="8264739" y="0"/>
                </a:lnTo>
                <a:lnTo>
                  <a:pt x="8264739" y="4569909"/>
                </a:lnTo>
                <a:lnTo>
                  <a:pt x="0" y="4569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6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70842" y="9210675"/>
            <a:ext cx="5426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4. Các danh mục sản phẩm</a:t>
            </a:r>
          </a:p>
        </p:txBody>
      </p:sp>
      <p:sp>
        <p:nvSpPr>
          <p:cNvPr id="12" name="Freeform 12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00582" y="-977586"/>
            <a:ext cx="8562282" cy="85622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160238" y="4025847"/>
            <a:ext cx="8562282" cy="85622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42105">
                <a:alpha val="8627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78490" y="2382618"/>
            <a:ext cx="10931020" cy="5521764"/>
          </a:xfrm>
          <a:custGeom>
            <a:avLst/>
            <a:gdLst/>
            <a:ahLst/>
            <a:cxnLst/>
            <a:rect l="l" t="t" r="r" b="b"/>
            <a:pathLst>
              <a:path w="10931020" h="5521764">
                <a:moveTo>
                  <a:pt x="0" y="0"/>
                </a:moveTo>
                <a:lnTo>
                  <a:pt x="10931020" y="0"/>
                </a:lnTo>
                <a:lnTo>
                  <a:pt x="10931020" y="5521764"/>
                </a:lnTo>
                <a:lnTo>
                  <a:pt x="0" y="5521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55" r="-5109" b="-2155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70540" y="8836026"/>
            <a:ext cx="383500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5. Trang thông tin</a:t>
            </a:r>
          </a:p>
        </p:txBody>
      </p:sp>
      <p:sp>
        <p:nvSpPr>
          <p:cNvPr id="11" name="Freeform 11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527034" y="-1459329"/>
            <a:ext cx="13602206" cy="14923179"/>
            <a:chOff x="0" y="0"/>
            <a:chExt cx="846261" cy="928446"/>
          </a:xfrm>
        </p:grpSpPr>
        <p:sp>
          <p:nvSpPr>
            <p:cNvPr id="4" name="Freeform 4"/>
            <p:cNvSpPr/>
            <p:nvPr/>
          </p:nvSpPr>
          <p:spPr>
            <a:xfrm>
              <a:off x="-39021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2" y="0"/>
                  </a:moveTo>
                  <a:cubicBezTo>
                    <a:pt x="717725" y="1143"/>
                    <a:pt x="924303" y="208647"/>
                    <a:pt x="924303" y="464223"/>
                  </a:cubicBezTo>
                  <a:cubicBezTo>
                    <a:pt x="924303" y="719798"/>
                    <a:pt x="717725" y="927303"/>
                    <a:pt x="462152" y="928446"/>
                  </a:cubicBezTo>
                  <a:cubicBezTo>
                    <a:pt x="206579" y="927303"/>
                    <a:pt x="0" y="719798"/>
                    <a:pt x="0" y="464223"/>
                  </a:cubicBezTo>
                  <a:cubicBezTo>
                    <a:pt x="0" y="208647"/>
                    <a:pt x="206579" y="1143"/>
                    <a:pt x="462152" y="0"/>
                  </a:cubicBezTo>
                  <a:close/>
                </a:path>
              </a:pathLst>
            </a:custGeom>
            <a:solidFill>
              <a:srgbClr val="805936">
                <a:alpha val="12941"/>
              </a:srgbClr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2167" y="1729372"/>
            <a:ext cx="8331833" cy="4627780"/>
          </a:xfrm>
          <a:custGeom>
            <a:avLst/>
            <a:gdLst/>
            <a:ahLst/>
            <a:cxnLst/>
            <a:rect l="l" t="t" r="r" b="b"/>
            <a:pathLst>
              <a:path w="8331833" h="4627780">
                <a:moveTo>
                  <a:pt x="0" y="0"/>
                </a:moveTo>
                <a:lnTo>
                  <a:pt x="8331833" y="0"/>
                </a:lnTo>
                <a:lnTo>
                  <a:pt x="8331833" y="4627780"/>
                </a:lnTo>
                <a:lnTo>
                  <a:pt x="0" y="4627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96086" y="4757073"/>
            <a:ext cx="8081423" cy="3200158"/>
          </a:xfrm>
          <a:custGeom>
            <a:avLst/>
            <a:gdLst/>
            <a:ahLst/>
            <a:cxnLst/>
            <a:rect l="l" t="t" r="r" b="b"/>
            <a:pathLst>
              <a:path w="8081423" h="3200158">
                <a:moveTo>
                  <a:pt x="0" y="0"/>
                </a:moveTo>
                <a:lnTo>
                  <a:pt x="8081423" y="0"/>
                </a:lnTo>
                <a:lnTo>
                  <a:pt x="8081423" y="3200158"/>
                </a:lnTo>
                <a:lnTo>
                  <a:pt x="0" y="3200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412" b="-4585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91026" y="8819515"/>
            <a:ext cx="527470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6.  Trang chi tiết sản phẩm</a:t>
            </a:r>
          </a:p>
        </p:txBody>
      </p:sp>
      <p:sp>
        <p:nvSpPr>
          <p:cNvPr id="9" name="Freeform 9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4127"/>
            <a:ext cx="16621209" cy="9718746"/>
          </a:xfrm>
          <a:custGeom>
            <a:avLst/>
            <a:gdLst/>
            <a:ahLst/>
            <a:cxnLst/>
            <a:rect l="l" t="t" r="r" b="b"/>
            <a:pathLst>
              <a:path w="16621209" h="9718746">
                <a:moveTo>
                  <a:pt x="0" y="0"/>
                </a:moveTo>
                <a:lnTo>
                  <a:pt x="16621209" y="0"/>
                </a:lnTo>
                <a:lnTo>
                  <a:pt x="16621209" y="9718746"/>
                </a:lnTo>
                <a:lnTo>
                  <a:pt x="0" y="9718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35511" b="-355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31050" y="2825410"/>
            <a:ext cx="13828890" cy="14923179"/>
            <a:chOff x="0" y="0"/>
            <a:chExt cx="860365" cy="928446"/>
          </a:xfrm>
        </p:grpSpPr>
        <p:sp>
          <p:nvSpPr>
            <p:cNvPr id="4" name="Freeform 4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157933" y="-2603907"/>
            <a:ext cx="7625914" cy="8229358"/>
            <a:chOff x="0" y="0"/>
            <a:chExt cx="860365" cy="928446"/>
          </a:xfrm>
        </p:grpSpPr>
        <p:sp>
          <p:nvSpPr>
            <p:cNvPr id="7" name="Freeform 7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17647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337027" y="2022724"/>
            <a:ext cx="11613946" cy="6513573"/>
          </a:xfrm>
          <a:custGeom>
            <a:avLst/>
            <a:gdLst/>
            <a:ahLst/>
            <a:cxnLst/>
            <a:rect l="l" t="t" r="r" b="b"/>
            <a:pathLst>
              <a:path w="11613946" h="6513573">
                <a:moveTo>
                  <a:pt x="0" y="0"/>
                </a:moveTo>
                <a:lnTo>
                  <a:pt x="11613946" y="0"/>
                </a:lnTo>
                <a:lnTo>
                  <a:pt x="11613946" y="6513573"/>
                </a:lnTo>
                <a:lnTo>
                  <a:pt x="0" y="6513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98852" y="8819515"/>
            <a:ext cx="38590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7.  Trang giỏ hàng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86137" y="4854726"/>
            <a:ext cx="13828890" cy="14923179"/>
            <a:chOff x="0" y="0"/>
            <a:chExt cx="860365" cy="928446"/>
          </a:xfrm>
        </p:grpSpPr>
        <p:sp>
          <p:nvSpPr>
            <p:cNvPr id="3" name="Freeform 3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77366" y="-4114679"/>
            <a:ext cx="7625914" cy="8229358"/>
            <a:chOff x="0" y="0"/>
            <a:chExt cx="860365" cy="928446"/>
          </a:xfrm>
        </p:grpSpPr>
        <p:sp>
          <p:nvSpPr>
            <p:cNvPr id="6" name="Freeform 6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17647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335592" y="1876671"/>
            <a:ext cx="11616817" cy="6533657"/>
          </a:xfrm>
          <a:custGeom>
            <a:avLst/>
            <a:gdLst/>
            <a:ahLst/>
            <a:cxnLst/>
            <a:rect l="l" t="t" r="r" b="b"/>
            <a:pathLst>
              <a:path w="11616817" h="6533657">
                <a:moveTo>
                  <a:pt x="0" y="0"/>
                </a:moveTo>
                <a:lnTo>
                  <a:pt x="11616816" y="0"/>
                </a:lnTo>
                <a:lnTo>
                  <a:pt x="11616816" y="6533658"/>
                </a:lnTo>
                <a:lnTo>
                  <a:pt x="0" y="653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4004" y="8819515"/>
            <a:ext cx="524875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8.  Trang địa chỉ giao hàng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993779" cy="3371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93779" cy="3371501"/>
            </a:xfrm>
            <a:custGeom>
              <a:avLst/>
              <a:gdLst/>
              <a:ahLst/>
              <a:cxnLst/>
              <a:rect l="l" t="t" r="r" b="b"/>
              <a:pathLst>
                <a:path w="5993779" h="3371501">
                  <a:moveTo>
                    <a:pt x="0" y="0"/>
                  </a:moveTo>
                  <a:lnTo>
                    <a:pt x="5993779" y="0"/>
                  </a:lnTo>
                  <a:lnTo>
                    <a:pt x="5993779" y="3371501"/>
                  </a:lnTo>
                  <a:lnTo>
                    <a:pt x="0" y="337150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674794" y="3754814"/>
            <a:ext cx="13828890" cy="14923179"/>
            <a:chOff x="0" y="0"/>
            <a:chExt cx="860365" cy="928446"/>
          </a:xfrm>
        </p:grpSpPr>
        <p:sp>
          <p:nvSpPr>
            <p:cNvPr id="6" name="Freeform 6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46667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29204" y="-3896005"/>
            <a:ext cx="7625914" cy="8229358"/>
            <a:chOff x="0" y="0"/>
            <a:chExt cx="860365" cy="928446"/>
          </a:xfrm>
        </p:grpSpPr>
        <p:sp>
          <p:nvSpPr>
            <p:cNvPr id="9" name="Freeform 9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17647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25577" y="1870637"/>
            <a:ext cx="11636846" cy="6545726"/>
          </a:xfrm>
          <a:custGeom>
            <a:avLst/>
            <a:gdLst/>
            <a:ahLst/>
            <a:cxnLst/>
            <a:rect l="l" t="t" r="r" b="b"/>
            <a:pathLst>
              <a:path w="11636846" h="6545726">
                <a:moveTo>
                  <a:pt x="0" y="0"/>
                </a:moveTo>
                <a:lnTo>
                  <a:pt x="11636846" y="0"/>
                </a:lnTo>
                <a:lnTo>
                  <a:pt x="11636846" y="6545726"/>
                </a:lnTo>
                <a:lnTo>
                  <a:pt x="0" y="654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11508" y="8819515"/>
            <a:ext cx="423374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9.  Trang thanh toán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406212" y="5143621"/>
            <a:ext cx="7625914" cy="8229358"/>
            <a:chOff x="0" y="0"/>
            <a:chExt cx="860365" cy="928446"/>
          </a:xfrm>
        </p:grpSpPr>
        <p:sp>
          <p:nvSpPr>
            <p:cNvPr id="15" name="Freeform 15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17647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96529" y="-788320"/>
            <a:ext cx="11863640" cy="118636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762135"/>
            <a:ext cx="2083988" cy="1545357"/>
          </a:xfrm>
          <a:custGeom>
            <a:avLst/>
            <a:gdLst/>
            <a:ahLst/>
            <a:cxnLst/>
            <a:rect l="l" t="t" r="r" b="b"/>
            <a:pathLst>
              <a:path w="2083988" h="1545357">
                <a:moveTo>
                  <a:pt x="0" y="0"/>
                </a:moveTo>
                <a:lnTo>
                  <a:pt x="2083988" y="0"/>
                </a:lnTo>
                <a:lnTo>
                  <a:pt x="2083988" y="1545357"/>
                </a:lnTo>
                <a:lnTo>
                  <a:pt x="0" y="154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18448" y="1028700"/>
            <a:ext cx="2730680" cy="273066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 rot="72000">
              <a:off x="-36026" y="-36026"/>
              <a:ext cx="6422051" cy="6422027"/>
            </a:xfrm>
            <a:custGeom>
              <a:avLst/>
              <a:gdLst/>
              <a:ahLst/>
              <a:cxnLst/>
              <a:rect l="l" t="t" r="r" b="b"/>
              <a:pathLst>
                <a:path w="6422051" h="6422027">
                  <a:moveTo>
                    <a:pt x="6385330" y="3144559"/>
                  </a:moveTo>
                  <a:cubicBezTo>
                    <a:pt x="6422051" y="4897600"/>
                    <a:pt x="5030610" y="6348582"/>
                    <a:pt x="3277518" y="6385304"/>
                  </a:cubicBezTo>
                  <a:cubicBezTo>
                    <a:pt x="1524401" y="6422027"/>
                    <a:pt x="73444" y="5030584"/>
                    <a:pt x="36723" y="3277543"/>
                  </a:cubicBezTo>
                  <a:cubicBezTo>
                    <a:pt x="0" y="1524414"/>
                    <a:pt x="1391417" y="73445"/>
                    <a:pt x="3144534" y="36722"/>
                  </a:cubicBezTo>
                  <a:cubicBezTo>
                    <a:pt x="4897651" y="0"/>
                    <a:pt x="6348608" y="1391429"/>
                    <a:pt x="6385330" y="3144559"/>
                  </a:cubicBezTo>
                  <a:close/>
                </a:path>
              </a:pathLst>
            </a:custGeom>
            <a:blipFill>
              <a:blip r:embed="rId3"/>
              <a:stretch>
                <a:fillRect l="-1035" t="-21243" r="-1292" b="-15194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72911" y="2914259"/>
            <a:ext cx="3286389" cy="328637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41" t="-10582" r="-11104" b="-19541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022777" y="4976311"/>
            <a:ext cx="3950135" cy="3950119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964" r="-34016" b="-8793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112688" y="4245406"/>
            <a:ext cx="611350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442105"/>
                </a:solidFill>
                <a:latin typeface=".VnTime" panose="020B7200000000000000" pitchFamily="34" charset="0"/>
              </a:rPr>
              <a:t>CAY KHE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17989" y="3984551"/>
            <a:ext cx="1415802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 spc="399" dirty="0">
                <a:solidFill>
                  <a:srgbClr val="805936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</a:t>
            </a:r>
            <a:r>
              <a:rPr lang="en-US" sz="1599" spc="399" dirty="0">
                <a:solidFill>
                  <a:srgbClr val="805936"/>
                </a:solidFill>
                <a:latin typeface="Prompt Medium Semi-Bold"/>
              </a:rPr>
              <a:t>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993779" cy="3371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93779" cy="3371501"/>
            </a:xfrm>
            <a:custGeom>
              <a:avLst/>
              <a:gdLst/>
              <a:ahLst/>
              <a:cxnLst/>
              <a:rect l="l" t="t" r="r" b="b"/>
              <a:pathLst>
                <a:path w="5993779" h="3371501">
                  <a:moveTo>
                    <a:pt x="0" y="0"/>
                  </a:moveTo>
                  <a:lnTo>
                    <a:pt x="5993779" y="0"/>
                  </a:lnTo>
                  <a:lnTo>
                    <a:pt x="5993779" y="3371501"/>
                  </a:lnTo>
                  <a:lnTo>
                    <a:pt x="0" y="337150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674794" y="3754814"/>
            <a:ext cx="13828890" cy="14923179"/>
            <a:chOff x="0" y="0"/>
            <a:chExt cx="860365" cy="928446"/>
          </a:xfrm>
        </p:grpSpPr>
        <p:sp>
          <p:nvSpPr>
            <p:cNvPr id="6" name="Freeform 6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46667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29204" y="-3896005"/>
            <a:ext cx="7625914" cy="8229358"/>
            <a:chOff x="0" y="0"/>
            <a:chExt cx="860365" cy="928446"/>
          </a:xfrm>
        </p:grpSpPr>
        <p:sp>
          <p:nvSpPr>
            <p:cNvPr id="9" name="Freeform 9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17647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06212" y="5143621"/>
            <a:ext cx="7625914" cy="8229358"/>
            <a:chOff x="0" y="0"/>
            <a:chExt cx="860365" cy="928446"/>
          </a:xfrm>
        </p:grpSpPr>
        <p:sp>
          <p:nvSpPr>
            <p:cNvPr id="12" name="Freeform 12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17647"/>
              </a:srgbClr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06212" y="2067746"/>
            <a:ext cx="4689024" cy="5993711"/>
          </a:xfrm>
          <a:custGeom>
            <a:avLst/>
            <a:gdLst/>
            <a:ahLst/>
            <a:cxnLst/>
            <a:rect l="l" t="t" r="r" b="b"/>
            <a:pathLst>
              <a:path w="4689024" h="5993711">
                <a:moveTo>
                  <a:pt x="0" y="0"/>
                </a:moveTo>
                <a:lnTo>
                  <a:pt x="4689025" y="0"/>
                </a:lnTo>
                <a:lnTo>
                  <a:pt x="4689025" y="5993711"/>
                </a:lnTo>
                <a:lnTo>
                  <a:pt x="0" y="5993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7513" y="2598105"/>
            <a:ext cx="9977738" cy="4932994"/>
          </a:xfrm>
          <a:custGeom>
            <a:avLst/>
            <a:gdLst/>
            <a:ahLst/>
            <a:cxnLst/>
            <a:rect l="l" t="t" r="r" b="b"/>
            <a:pathLst>
              <a:path w="9977738" h="4932994">
                <a:moveTo>
                  <a:pt x="0" y="0"/>
                </a:moveTo>
                <a:lnTo>
                  <a:pt x="9977738" y="0"/>
                </a:lnTo>
                <a:lnTo>
                  <a:pt x="9977738" y="4932993"/>
                </a:lnTo>
                <a:lnTo>
                  <a:pt x="0" y="493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86730" y="8819515"/>
            <a:ext cx="448329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10.  Màn hình chatbox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993779" cy="3371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93779" cy="3371501"/>
            </a:xfrm>
            <a:custGeom>
              <a:avLst/>
              <a:gdLst/>
              <a:ahLst/>
              <a:cxnLst/>
              <a:rect l="l" t="t" r="r" b="b"/>
              <a:pathLst>
                <a:path w="5993779" h="3371501">
                  <a:moveTo>
                    <a:pt x="0" y="0"/>
                  </a:moveTo>
                  <a:lnTo>
                    <a:pt x="5993779" y="0"/>
                  </a:lnTo>
                  <a:lnTo>
                    <a:pt x="5993779" y="3371501"/>
                  </a:lnTo>
                  <a:lnTo>
                    <a:pt x="0" y="337150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684890" y="-393200"/>
            <a:ext cx="13828890" cy="14923179"/>
            <a:chOff x="0" y="0"/>
            <a:chExt cx="860365" cy="928446"/>
          </a:xfrm>
        </p:grpSpPr>
        <p:sp>
          <p:nvSpPr>
            <p:cNvPr id="6" name="Freeform 6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46667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29204" y="-3896005"/>
            <a:ext cx="7625914" cy="8229358"/>
            <a:chOff x="0" y="0"/>
            <a:chExt cx="860365" cy="928446"/>
          </a:xfrm>
        </p:grpSpPr>
        <p:sp>
          <p:nvSpPr>
            <p:cNvPr id="9" name="Freeform 9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17647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674088" y="2476289"/>
            <a:ext cx="11668073" cy="6118469"/>
          </a:xfrm>
          <a:custGeom>
            <a:avLst/>
            <a:gdLst/>
            <a:ahLst/>
            <a:cxnLst/>
            <a:rect l="l" t="t" r="r" b="b"/>
            <a:pathLst>
              <a:path w="11668073" h="6118469">
                <a:moveTo>
                  <a:pt x="0" y="0"/>
                </a:moveTo>
                <a:lnTo>
                  <a:pt x="11668073" y="0"/>
                </a:lnTo>
                <a:lnTo>
                  <a:pt x="11668073" y="6118470"/>
                </a:lnTo>
                <a:lnTo>
                  <a:pt x="0" y="6118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28352" y="8819515"/>
            <a:ext cx="520005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11.  Trang thêm danh mục.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9162" y="1580121"/>
            <a:ext cx="4234458" cy="515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sz="2967">
                <a:solidFill>
                  <a:srgbClr val="442105"/>
                </a:solidFill>
                <a:latin typeface="Josefin Sans Regular Bold"/>
              </a:rPr>
              <a:t>2. Trang admin quản lý</a:t>
            </a:r>
            <a:r>
              <a:rPr lang="en-US" sz="2967">
                <a:solidFill>
                  <a:srgbClr val="442105"/>
                </a:solidFill>
                <a:latin typeface="Josefin Sans Regular"/>
              </a:rPr>
              <a:t> .</a:t>
            </a:r>
          </a:p>
        </p:txBody>
      </p:sp>
      <p:sp>
        <p:nvSpPr>
          <p:cNvPr id="15" name="Freeform 15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993779" cy="3371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93779" cy="3371501"/>
            </a:xfrm>
            <a:custGeom>
              <a:avLst/>
              <a:gdLst/>
              <a:ahLst/>
              <a:cxnLst/>
              <a:rect l="l" t="t" r="r" b="b"/>
              <a:pathLst>
                <a:path w="5993779" h="3371501">
                  <a:moveTo>
                    <a:pt x="0" y="0"/>
                  </a:moveTo>
                  <a:lnTo>
                    <a:pt x="5993779" y="0"/>
                  </a:lnTo>
                  <a:lnTo>
                    <a:pt x="5993779" y="3371501"/>
                  </a:lnTo>
                  <a:lnTo>
                    <a:pt x="0" y="337150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28915" y="-7006319"/>
            <a:ext cx="13828890" cy="14923179"/>
            <a:chOff x="0" y="0"/>
            <a:chExt cx="860365" cy="928446"/>
          </a:xfrm>
        </p:grpSpPr>
        <p:sp>
          <p:nvSpPr>
            <p:cNvPr id="6" name="Freeform 6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46667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06212" y="5143621"/>
            <a:ext cx="7625914" cy="8229358"/>
            <a:chOff x="0" y="0"/>
            <a:chExt cx="860365" cy="928446"/>
          </a:xfrm>
        </p:grpSpPr>
        <p:sp>
          <p:nvSpPr>
            <p:cNvPr id="9" name="Freeform 9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17647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22727" y="2354032"/>
            <a:ext cx="11642546" cy="6254365"/>
          </a:xfrm>
          <a:custGeom>
            <a:avLst/>
            <a:gdLst/>
            <a:ahLst/>
            <a:cxnLst/>
            <a:rect l="l" t="t" r="r" b="b"/>
            <a:pathLst>
              <a:path w="11642546" h="6254365">
                <a:moveTo>
                  <a:pt x="0" y="0"/>
                </a:moveTo>
                <a:lnTo>
                  <a:pt x="11642546" y="0"/>
                </a:lnTo>
                <a:lnTo>
                  <a:pt x="11642546" y="6254366"/>
                </a:lnTo>
                <a:lnTo>
                  <a:pt x="0" y="6254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88833" y="8819515"/>
            <a:ext cx="607909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12.  Trang danh sách danh mục.</a:t>
            </a:r>
          </a:p>
        </p:txBody>
      </p:sp>
      <p:sp>
        <p:nvSpPr>
          <p:cNvPr id="14" name="Freeform 14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79" y="0"/>
            <a:ext cx="18288000" cy="10287000"/>
            <a:chOff x="0" y="0"/>
            <a:chExt cx="5993779" cy="3371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93779" cy="3371501"/>
            </a:xfrm>
            <a:custGeom>
              <a:avLst/>
              <a:gdLst/>
              <a:ahLst/>
              <a:cxnLst/>
              <a:rect l="l" t="t" r="r" b="b"/>
              <a:pathLst>
                <a:path w="5993779" h="3371501">
                  <a:moveTo>
                    <a:pt x="0" y="0"/>
                  </a:moveTo>
                  <a:lnTo>
                    <a:pt x="5993779" y="0"/>
                  </a:lnTo>
                  <a:lnTo>
                    <a:pt x="5993779" y="3371501"/>
                  </a:lnTo>
                  <a:lnTo>
                    <a:pt x="0" y="337150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algn="ctr">
                <a:lnSpc>
                  <a:spcPts val="3541"/>
                </a:lnSpc>
              </a:pPr>
              <a:endParaRPr/>
            </a:p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3489" y="-8287520"/>
            <a:ext cx="13828890" cy="14923179"/>
            <a:chOff x="0" y="0"/>
            <a:chExt cx="860365" cy="928446"/>
          </a:xfrm>
        </p:grpSpPr>
        <p:sp>
          <p:nvSpPr>
            <p:cNvPr id="6" name="Freeform 6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46667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16800" y="3190928"/>
            <a:ext cx="8196817" cy="4580574"/>
          </a:xfrm>
          <a:custGeom>
            <a:avLst/>
            <a:gdLst/>
            <a:ahLst/>
            <a:cxnLst/>
            <a:rect l="l" t="t" r="r" b="b"/>
            <a:pathLst>
              <a:path w="8196817" h="4580574">
                <a:moveTo>
                  <a:pt x="0" y="0"/>
                </a:moveTo>
                <a:lnTo>
                  <a:pt x="8196817" y="0"/>
                </a:lnTo>
                <a:lnTo>
                  <a:pt x="8196817" y="4580574"/>
                </a:lnTo>
                <a:lnTo>
                  <a:pt x="0" y="458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41518" y="3190928"/>
            <a:ext cx="8150201" cy="4580574"/>
          </a:xfrm>
          <a:custGeom>
            <a:avLst/>
            <a:gdLst/>
            <a:ahLst/>
            <a:cxnLst/>
            <a:rect l="l" t="t" r="r" b="b"/>
            <a:pathLst>
              <a:path w="8150201" h="4580574">
                <a:moveTo>
                  <a:pt x="0" y="0"/>
                </a:moveTo>
                <a:lnTo>
                  <a:pt x="8150201" y="0"/>
                </a:lnTo>
                <a:lnTo>
                  <a:pt x="8150201" y="4580574"/>
                </a:lnTo>
                <a:lnTo>
                  <a:pt x="0" y="4580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81693" y="8819515"/>
            <a:ext cx="889337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13.  Thêm sản phẩm và danh sách loại sản phẩm.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16800" y="8152502"/>
            <a:ext cx="7625914" cy="8229358"/>
            <a:chOff x="0" y="0"/>
            <a:chExt cx="860365" cy="928446"/>
          </a:xfrm>
        </p:grpSpPr>
        <p:sp>
          <p:nvSpPr>
            <p:cNvPr id="13" name="Freeform 13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17647"/>
              </a:srgbClr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79" y="0"/>
            <a:ext cx="18288000" cy="10287000"/>
            <a:chOff x="0" y="0"/>
            <a:chExt cx="5993779" cy="3371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93779" cy="3371501"/>
            </a:xfrm>
            <a:custGeom>
              <a:avLst/>
              <a:gdLst/>
              <a:ahLst/>
              <a:cxnLst/>
              <a:rect l="l" t="t" r="r" b="b"/>
              <a:pathLst>
                <a:path w="5993779" h="3371501">
                  <a:moveTo>
                    <a:pt x="0" y="0"/>
                  </a:moveTo>
                  <a:lnTo>
                    <a:pt x="5993779" y="0"/>
                  </a:lnTo>
                  <a:lnTo>
                    <a:pt x="5993779" y="3371501"/>
                  </a:lnTo>
                  <a:lnTo>
                    <a:pt x="0" y="337150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algn="ctr">
                <a:lnSpc>
                  <a:spcPts val="3541"/>
                </a:lnSpc>
              </a:pPr>
              <a:endParaRPr/>
            </a:p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02174" y="-8750858"/>
            <a:ext cx="13828890" cy="14923179"/>
            <a:chOff x="0" y="0"/>
            <a:chExt cx="860365" cy="928446"/>
          </a:xfrm>
        </p:grpSpPr>
        <p:sp>
          <p:nvSpPr>
            <p:cNvPr id="6" name="Freeform 6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46667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16800" y="3190928"/>
            <a:ext cx="8196817" cy="4580574"/>
          </a:xfrm>
          <a:custGeom>
            <a:avLst/>
            <a:gdLst/>
            <a:ahLst/>
            <a:cxnLst/>
            <a:rect l="l" t="t" r="r" b="b"/>
            <a:pathLst>
              <a:path w="8196817" h="4580574">
                <a:moveTo>
                  <a:pt x="0" y="0"/>
                </a:moveTo>
                <a:lnTo>
                  <a:pt x="8196817" y="0"/>
                </a:lnTo>
                <a:lnTo>
                  <a:pt x="8196817" y="4580574"/>
                </a:lnTo>
                <a:lnTo>
                  <a:pt x="0" y="458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41518" y="3190928"/>
            <a:ext cx="8150201" cy="4580574"/>
          </a:xfrm>
          <a:custGeom>
            <a:avLst/>
            <a:gdLst/>
            <a:ahLst/>
            <a:cxnLst/>
            <a:rect l="l" t="t" r="r" b="b"/>
            <a:pathLst>
              <a:path w="8150201" h="4580574">
                <a:moveTo>
                  <a:pt x="0" y="0"/>
                </a:moveTo>
                <a:lnTo>
                  <a:pt x="8150201" y="0"/>
                </a:lnTo>
                <a:lnTo>
                  <a:pt x="8150201" y="4580574"/>
                </a:lnTo>
                <a:lnTo>
                  <a:pt x="0" y="4580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82453" y="804862"/>
            <a:ext cx="55181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5679" y="8819515"/>
            <a:ext cx="892540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14.  Thêm sản phẩm và danh sách loại sản phẩm.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2784257" y="6172321"/>
            <a:ext cx="7625914" cy="8229358"/>
            <a:chOff x="0" y="0"/>
            <a:chExt cx="860365" cy="928446"/>
          </a:xfrm>
        </p:grpSpPr>
        <p:sp>
          <p:nvSpPr>
            <p:cNvPr id="13" name="Freeform 13"/>
            <p:cNvSpPr/>
            <p:nvPr/>
          </p:nvSpPr>
          <p:spPr>
            <a:xfrm>
              <a:off x="-31969" y="0"/>
              <a:ext cx="924303" cy="928446"/>
            </a:xfrm>
            <a:custGeom>
              <a:avLst/>
              <a:gdLst/>
              <a:ahLst/>
              <a:cxnLst/>
              <a:rect l="l" t="t" r="r" b="b"/>
              <a:pathLst>
                <a:path w="924303" h="928446">
                  <a:moveTo>
                    <a:pt x="462151" y="0"/>
                  </a:moveTo>
                  <a:cubicBezTo>
                    <a:pt x="717724" y="1143"/>
                    <a:pt x="924303" y="208647"/>
                    <a:pt x="924303" y="464223"/>
                  </a:cubicBezTo>
                  <a:cubicBezTo>
                    <a:pt x="924303" y="719798"/>
                    <a:pt x="717724" y="927303"/>
                    <a:pt x="462151" y="928446"/>
                  </a:cubicBezTo>
                  <a:cubicBezTo>
                    <a:pt x="206578" y="927303"/>
                    <a:pt x="0" y="719798"/>
                    <a:pt x="0" y="464223"/>
                  </a:cubicBezTo>
                  <a:cubicBezTo>
                    <a:pt x="0" y="208647"/>
                    <a:pt x="206578" y="1143"/>
                    <a:pt x="462151" y="0"/>
                  </a:cubicBezTo>
                  <a:close/>
                </a:path>
              </a:pathLst>
            </a:custGeom>
            <a:solidFill>
              <a:srgbClr val="805936">
                <a:alpha val="17647"/>
              </a:srgbClr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65290" y="7763101"/>
            <a:ext cx="1943286" cy="1943286"/>
          </a:xfrm>
          <a:custGeom>
            <a:avLst/>
            <a:gdLst/>
            <a:ahLst/>
            <a:cxnLst/>
            <a:rect l="l" t="t" r="r" b="b"/>
            <a:pathLst>
              <a:path w="1943286" h="1943286">
                <a:moveTo>
                  <a:pt x="0" y="0"/>
                </a:moveTo>
                <a:lnTo>
                  <a:pt x="1943285" y="0"/>
                </a:lnTo>
                <a:lnTo>
                  <a:pt x="1943285" y="1943285"/>
                </a:lnTo>
                <a:lnTo>
                  <a:pt x="0" y="1943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6005" y="-7057141"/>
            <a:ext cx="12200641" cy="122006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53611" y="-5444958"/>
            <a:ext cx="8562282" cy="85622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78517" y="6429375"/>
            <a:ext cx="8562282" cy="85622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796907" y="1347948"/>
            <a:ext cx="446239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1"/>
              </a:lnSpc>
              <a:spcBef>
                <a:spcPct val="0"/>
              </a:spcBef>
            </a:pPr>
            <a:r>
              <a:rPr lang="en-US" sz="2509">
                <a:solidFill>
                  <a:srgbClr val="442105"/>
                </a:solidFill>
                <a:latin typeface="Prompt Medium Semi-Bold"/>
              </a:rPr>
              <a:t>CAYKHE Shoes Store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389396" y="2417965"/>
            <a:ext cx="9407510" cy="6840335"/>
            <a:chOff x="0" y="0"/>
            <a:chExt cx="3083253" cy="22418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83253" cy="2241877"/>
            </a:xfrm>
            <a:custGeom>
              <a:avLst/>
              <a:gdLst/>
              <a:ahLst/>
              <a:cxnLst/>
              <a:rect l="l" t="t" r="r" b="b"/>
              <a:pathLst>
                <a:path w="3083253" h="2241877">
                  <a:moveTo>
                    <a:pt x="0" y="0"/>
                  </a:moveTo>
                  <a:lnTo>
                    <a:pt x="3083253" y="0"/>
                  </a:lnTo>
                  <a:lnTo>
                    <a:pt x="3083253" y="2241877"/>
                  </a:lnTo>
                  <a:lnTo>
                    <a:pt x="0" y="2241877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464583" y="3117324"/>
            <a:ext cx="551812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442105"/>
                </a:solidFill>
                <a:latin typeface="Prompt Medium Semi-Bold"/>
              </a:rPr>
              <a:t>II. THIẾT KẾ GIAO DIỆN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292207" y="4666551"/>
            <a:ext cx="1787555" cy="4591749"/>
            <a:chOff x="0" y="0"/>
            <a:chExt cx="2383407" cy="612233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383407" cy="6122331"/>
              <a:chOff x="0" y="0"/>
              <a:chExt cx="580105" cy="149013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80105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80105" h="1490133">
                    <a:moveTo>
                      <a:pt x="0" y="0"/>
                    </a:moveTo>
                    <a:lnTo>
                      <a:pt x="580105" y="0"/>
                    </a:lnTo>
                    <a:lnTo>
                      <a:pt x="580105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228" tIns="41228" rIns="41228" bIns="41228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519111" y="785015"/>
              <a:ext cx="1553298" cy="1370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>
                  <a:solidFill>
                    <a:srgbClr val="442105"/>
                  </a:solidFill>
                  <a:latin typeface="Prompt Medium Semi-Bold"/>
                </a:rPr>
                <a:t>III. CƠ SỞ DỮ LIỆU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9115" y="4156031"/>
              <a:ext cx="2105177" cy="1889335"/>
            </a:xfrm>
            <a:custGeom>
              <a:avLst/>
              <a:gdLst/>
              <a:ahLst/>
              <a:cxnLst/>
              <a:rect l="l" t="t" r="r" b="b"/>
              <a:pathLst>
                <a:path w="2105177" h="1889335">
                  <a:moveTo>
                    <a:pt x="0" y="0"/>
                  </a:moveTo>
                  <a:lnTo>
                    <a:pt x="2105177" y="0"/>
                  </a:lnTo>
                  <a:lnTo>
                    <a:pt x="2105177" y="1889335"/>
                  </a:lnTo>
                  <a:lnTo>
                    <a:pt x="0" y="1889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1424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5655843" y="4666551"/>
            <a:ext cx="1807628" cy="4591749"/>
            <a:chOff x="0" y="0"/>
            <a:chExt cx="2410171" cy="6122331"/>
          </a:xfrm>
        </p:grpSpPr>
        <p:grpSp>
          <p:nvGrpSpPr>
            <p:cNvPr id="23" name="Group 23"/>
            <p:cNvGrpSpPr/>
            <p:nvPr/>
          </p:nvGrpSpPr>
          <p:grpSpPr>
            <a:xfrm>
              <a:off x="109769" y="0"/>
              <a:ext cx="2190632" cy="6122331"/>
              <a:chOff x="0" y="0"/>
              <a:chExt cx="533185" cy="149013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33185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33185" h="1490133">
                    <a:moveTo>
                      <a:pt x="0" y="0"/>
                    </a:moveTo>
                    <a:lnTo>
                      <a:pt x="533185" y="0"/>
                    </a:lnTo>
                    <a:lnTo>
                      <a:pt x="533185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228" tIns="41228" rIns="41228" bIns="41228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36121" y="803397"/>
              <a:ext cx="1337929" cy="1370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>
                  <a:solidFill>
                    <a:srgbClr val="442105"/>
                  </a:solidFill>
                  <a:latin typeface="Prompt Medium Semi-Bold"/>
                </a:rPr>
                <a:t>IV. TỔNG KẾT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3635195"/>
              <a:ext cx="2410171" cy="2410171"/>
            </a:xfrm>
            <a:custGeom>
              <a:avLst/>
              <a:gdLst/>
              <a:ahLst/>
              <a:cxnLst/>
              <a:rect l="l" t="t" r="r" b="b"/>
              <a:pathLst>
                <a:path w="2410171" h="2410171">
                  <a:moveTo>
                    <a:pt x="0" y="0"/>
                  </a:moveTo>
                  <a:lnTo>
                    <a:pt x="2410171" y="0"/>
                  </a:lnTo>
                  <a:lnTo>
                    <a:pt x="2410171" y="2410171"/>
                  </a:lnTo>
                  <a:lnTo>
                    <a:pt x="0" y="2410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6808670" y="5233690"/>
            <a:ext cx="2584715" cy="2584715"/>
          </a:xfrm>
          <a:custGeom>
            <a:avLst/>
            <a:gdLst/>
            <a:ahLst/>
            <a:cxnLst/>
            <a:rect l="l" t="t" r="r" b="b"/>
            <a:pathLst>
              <a:path w="2584715" h="2584715">
                <a:moveTo>
                  <a:pt x="0" y="0"/>
                </a:moveTo>
                <a:lnTo>
                  <a:pt x="2584715" y="0"/>
                </a:lnTo>
                <a:lnTo>
                  <a:pt x="2584715" y="2584715"/>
                </a:lnTo>
                <a:lnTo>
                  <a:pt x="0" y="258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88137" y="1203156"/>
            <a:ext cx="709055" cy="525792"/>
          </a:xfrm>
          <a:custGeom>
            <a:avLst/>
            <a:gdLst/>
            <a:ahLst/>
            <a:cxnLst/>
            <a:rect l="l" t="t" r="r" b="b"/>
            <a:pathLst>
              <a:path w="709055" h="525792">
                <a:moveTo>
                  <a:pt x="0" y="0"/>
                </a:moveTo>
                <a:lnTo>
                  <a:pt x="709055" y="0"/>
                </a:lnTo>
                <a:lnTo>
                  <a:pt x="709055" y="525792"/>
                </a:lnTo>
                <a:lnTo>
                  <a:pt x="0" y="525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830156" y="1305375"/>
            <a:ext cx="2970444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525" dirty="0">
                <a:solidFill>
                  <a:srgbClr val="000000"/>
                </a:solidFill>
                <a:latin typeface="Prompt Medium Bold"/>
              </a:rPr>
              <a:t>CAY KHE TEAM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85867" y="4666551"/>
            <a:ext cx="1906798" cy="4591749"/>
            <a:chOff x="0" y="0"/>
            <a:chExt cx="582341" cy="140233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2341" cy="1402331"/>
            </a:xfrm>
            <a:custGeom>
              <a:avLst/>
              <a:gdLst/>
              <a:ahLst/>
              <a:cxnLst/>
              <a:rect l="l" t="t" r="r" b="b"/>
              <a:pathLst>
                <a:path w="582341" h="1402331">
                  <a:moveTo>
                    <a:pt x="0" y="0"/>
                  </a:moveTo>
                  <a:lnTo>
                    <a:pt x="582341" y="0"/>
                  </a:lnTo>
                  <a:lnTo>
                    <a:pt x="582341" y="1402331"/>
                  </a:lnTo>
                  <a:lnTo>
                    <a:pt x="0" y="140233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43809" tIns="43809" rIns="43809" bIns="43809" rtlCol="0" anchor="ctr"/>
            <a:lstStyle/>
            <a:p>
              <a:pPr marL="0" lvl="0" indent="0" algn="ctr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91585" y="5153025"/>
            <a:ext cx="1250978" cy="71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97"/>
              </a:lnSpc>
              <a:spcBef>
                <a:spcPct val="0"/>
              </a:spcBef>
            </a:pPr>
            <a:r>
              <a:rPr lang="en-US" sz="2414">
                <a:solidFill>
                  <a:srgbClr val="442105"/>
                </a:solidFill>
                <a:latin typeface="Prompt Medium Semi-Bold"/>
              </a:rPr>
              <a:t>I. TỔNG QUAN</a:t>
            </a:r>
          </a:p>
        </p:txBody>
      </p:sp>
      <p:sp>
        <p:nvSpPr>
          <p:cNvPr id="35" name="Freeform 35"/>
          <p:cNvSpPr/>
          <p:nvPr/>
        </p:nvSpPr>
        <p:spPr>
          <a:xfrm>
            <a:off x="1201405" y="8073198"/>
            <a:ext cx="1441158" cy="828681"/>
          </a:xfrm>
          <a:custGeom>
            <a:avLst/>
            <a:gdLst/>
            <a:ahLst/>
            <a:cxnLst/>
            <a:rect l="l" t="t" r="r" b="b"/>
            <a:pathLst>
              <a:path w="1441158" h="828681">
                <a:moveTo>
                  <a:pt x="0" y="0"/>
                </a:moveTo>
                <a:lnTo>
                  <a:pt x="1441158" y="0"/>
                </a:lnTo>
                <a:lnTo>
                  <a:pt x="1441158" y="828681"/>
                </a:lnTo>
                <a:lnTo>
                  <a:pt x="0" y="828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9" r="-109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04528" y="-5042008"/>
            <a:ext cx="8562282" cy="85622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78517" y="6429375"/>
            <a:ext cx="8562282" cy="85622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6005" y="-7057141"/>
            <a:ext cx="12200641" cy="122006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706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796907" y="1347948"/>
            <a:ext cx="446239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1"/>
              </a:lnSpc>
              <a:spcBef>
                <a:spcPct val="0"/>
              </a:spcBef>
            </a:pPr>
            <a:r>
              <a:rPr lang="en-US" sz="2509">
                <a:solidFill>
                  <a:srgbClr val="442105"/>
                </a:solidFill>
                <a:latin typeface="Prompt Medium Semi-Bold"/>
              </a:rPr>
              <a:t>CAYKHE Shoes Store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744637" y="2446131"/>
            <a:ext cx="9478374" cy="6840440"/>
            <a:chOff x="0" y="0"/>
            <a:chExt cx="3106478" cy="22419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06478" cy="2241912"/>
            </a:xfrm>
            <a:custGeom>
              <a:avLst/>
              <a:gdLst/>
              <a:ahLst/>
              <a:cxnLst/>
              <a:rect l="l" t="t" r="r" b="b"/>
              <a:pathLst>
                <a:path w="3106478" h="2241912">
                  <a:moveTo>
                    <a:pt x="0" y="0"/>
                  </a:moveTo>
                  <a:lnTo>
                    <a:pt x="3106478" y="0"/>
                  </a:lnTo>
                  <a:lnTo>
                    <a:pt x="3106478" y="2241912"/>
                  </a:lnTo>
                  <a:lnTo>
                    <a:pt x="0" y="2241912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55843" y="4666551"/>
            <a:ext cx="1807628" cy="4591749"/>
            <a:chOff x="0" y="0"/>
            <a:chExt cx="2410171" cy="6122331"/>
          </a:xfrm>
        </p:grpSpPr>
        <p:grpSp>
          <p:nvGrpSpPr>
            <p:cNvPr id="16" name="Group 16"/>
            <p:cNvGrpSpPr/>
            <p:nvPr/>
          </p:nvGrpSpPr>
          <p:grpSpPr>
            <a:xfrm>
              <a:off x="109769" y="0"/>
              <a:ext cx="2190632" cy="6122331"/>
              <a:chOff x="0" y="0"/>
              <a:chExt cx="533185" cy="149013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33185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33185" h="1490133">
                    <a:moveTo>
                      <a:pt x="0" y="0"/>
                    </a:moveTo>
                    <a:lnTo>
                      <a:pt x="533185" y="0"/>
                    </a:lnTo>
                    <a:lnTo>
                      <a:pt x="533185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228" tIns="41228" rIns="41228" bIns="41228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36121" y="803397"/>
              <a:ext cx="1337929" cy="1370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>
                  <a:solidFill>
                    <a:srgbClr val="442105"/>
                  </a:solidFill>
                  <a:latin typeface="Prompt Medium Semi-Bold"/>
                </a:rPr>
                <a:t>IV. TỔNG KẾT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3635195"/>
              <a:ext cx="2410171" cy="2410171"/>
            </a:xfrm>
            <a:custGeom>
              <a:avLst/>
              <a:gdLst/>
              <a:ahLst/>
              <a:cxnLst/>
              <a:rect l="l" t="t" r="r" b="b"/>
              <a:pathLst>
                <a:path w="2410171" h="2410171">
                  <a:moveTo>
                    <a:pt x="0" y="0"/>
                  </a:moveTo>
                  <a:lnTo>
                    <a:pt x="2410171" y="0"/>
                  </a:lnTo>
                  <a:lnTo>
                    <a:pt x="2410171" y="2410171"/>
                  </a:lnTo>
                  <a:lnTo>
                    <a:pt x="0" y="2410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85867" y="4666551"/>
            <a:ext cx="1906798" cy="4591749"/>
            <a:chOff x="0" y="0"/>
            <a:chExt cx="582341" cy="14023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2341" cy="1402331"/>
            </a:xfrm>
            <a:custGeom>
              <a:avLst/>
              <a:gdLst/>
              <a:ahLst/>
              <a:cxnLst/>
              <a:rect l="l" t="t" r="r" b="b"/>
              <a:pathLst>
                <a:path w="582341" h="1402331">
                  <a:moveTo>
                    <a:pt x="0" y="0"/>
                  </a:moveTo>
                  <a:lnTo>
                    <a:pt x="582341" y="0"/>
                  </a:lnTo>
                  <a:lnTo>
                    <a:pt x="582341" y="1402331"/>
                  </a:lnTo>
                  <a:lnTo>
                    <a:pt x="0" y="140233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43809" tIns="43809" rIns="43809" bIns="43809" rtlCol="0" anchor="ctr"/>
            <a:lstStyle/>
            <a:p>
              <a:pPr marL="0" lvl="0" indent="0" algn="ctr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01405" y="8073198"/>
            <a:ext cx="1441158" cy="828681"/>
          </a:xfrm>
          <a:custGeom>
            <a:avLst/>
            <a:gdLst/>
            <a:ahLst/>
            <a:cxnLst/>
            <a:rect l="l" t="t" r="r" b="b"/>
            <a:pathLst>
              <a:path w="1441158" h="828681">
                <a:moveTo>
                  <a:pt x="0" y="0"/>
                </a:moveTo>
                <a:lnTo>
                  <a:pt x="1441158" y="0"/>
                </a:lnTo>
                <a:lnTo>
                  <a:pt x="1441158" y="828681"/>
                </a:lnTo>
                <a:lnTo>
                  <a:pt x="0" y="828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" r="-109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91585" y="5153025"/>
            <a:ext cx="1250978" cy="71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97"/>
              </a:lnSpc>
              <a:spcBef>
                <a:spcPct val="0"/>
              </a:spcBef>
            </a:pPr>
            <a:r>
              <a:rPr lang="en-US" sz="2414">
                <a:solidFill>
                  <a:srgbClr val="442105"/>
                </a:solidFill>
                <a:latin typeface="Prompt Medium Semi-Bold"/>
              </a:rPr>
              <a:t>I. TỔNG QUAN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416540" y="4648132"/>
            <a:ext cx="1800452" cy="4628587"/>
            <a:chOff x="0" y="0"/>
            <a:chExt cx="2400603" cy="617144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400603" cy="6171449"/>
              <a:chOff x="0" y="0"/>
              <a:chExt cx="579640" cy="149013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79640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79640" h="1490133">
                    <a:moveTo>
                      <a:pt x="0" y="0"/>
                    </a:moveTo>
                    <a:lnTo>
                      <a:pt x="579640" y="0"/>
                    </a:lnTo>
                    <a:lnTo>
                      <a:pt x="579640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  <a:ln>
                <a:noFill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559" tIns="41559" rIns="41559" bIns="41559" rtlCol="0" anchor="ctr"/>
              <a:lstStyle/>
              <a:p>
                <a:pPr marL="0" lvl="0" indent="0" algn="ctr">
                  <a:lnSpc>
                    <a:spcPts val="354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02693" y="791389"/>
              <a:ext cx="1795217" cy="138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48"/>
                </a:lnSpc>
                <a:spcBef>
                  <a:spcPct val="0"/>
                </a:spcBef>
              </a:pPr>
              <a:r>
                <a:rPr lang="en-US" sz="2290">
                  <a:solidFill>
                    <a:srgbClr val="442105"/>
                  </a:solidFill>
                  <a:latin typeface="Prompt Medium Semi-Bold"/>
                </a:rPr>
                <a:t>II. THIẾT KẾ GIAO DIỆN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347958" y="4272452"/>
              <a:ext cx="1704686" cy="1577539"/>
            </a:xfrm>
            <a:custGeom>
              <a:avLst/>
              <a:gdLst/>
              <a:ahLst/>
              <a:cxnLst/>
              <a:rect l="l" t="t" r="r" b="b"/>
              <a:pathLst>
                <a:path w="1704686" h="1577539">
                  <a:moveTo>
                    <a:pt x="0" y="0"/>
                  </a:moveTo>
                  <a:lnTo>
                    <a:pt x="1704686" y="0"/>
                  </a:lnTo>
                  <a:lnTo>
                    <a:pt x="1704686" y="1577539"/>
                  </a:lnTo>
                  <a:lnTo>
                    <a:pt x="0" y="1577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734" r="-8877" b="-11918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8783986" y="3072599"/>
            <a:ext cx="365378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442105"/>
                </a:solidFill>
                <a:latin typeface="Prompt Medium Semi-Bold"/>
              </a:rPr>
              <a:t>III. CƠ SỞ DỮ LIỆU</a:t>
            </a:r>
          </a:p>
        </p:txBody>
      </p:sp>
      <p:sp>
        <p:nvSpPr>
          <p:cNvPr id="33" name="Freeform 33"/>
          <p:cNvSpPr/>
          <p:nvPr/>
        </p:nvSpPr>
        <p:spPr>
          <a:xfrm>
            <a:off x="9225630" y="5833234"/>
            <a:ext cx="2516387" cy="2258384"/>
          </a:xfrm>
          <a:custGeom>
            <a:avLst/>
            <a:gdLst/>
            <a:ahLst/>
            <a:cxnLst/>
            <a:rect l="l" t="t" r="r" b="b"/>
            <a:pathLst>
              <a:path w="2516387" h="2258384">
                <a:moveTo>
                  <a:pt x="0" y="0"/>
                </a:moveTo>
                <a:lnTo>
                  <a:pt x="2516387" y="0"/>
                </a:lnTo>
                <a:lnTo>
                  <a:pt x="2516387" y="2258383"/>
                </a:lnTo>
                <a:lnTo>
                  <a:pt x="0" y="22583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1424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88137" y="1203156"/>
            <a:ext cx="709055" cy="525792"/>
          </a:xfrm>
          <a:custGeom>
            <a:avLst/>
            <a:gdLst/>
            <a:ahLst/>
            <a:cxnLst/>
            <a:rect l="l" t="t" r="r" b="b"/>
            <a:pathLst>
              <a:path w="709055" h="525792">
                <a:moveTo>
                  <a:pt x="0" y="0"/>
                </a:moveTo>
                <a:lnTo>
                  <a:pt x="709055" y="0"/>
                </a:lnTo>
                <a:lnTo>
                  <a:pt x="709055" y="525792"/>
                </a:lnTo>
                <a:lnTo>
                  <a:pt x="0" y="525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830156" y="1347947"/>
            <a:ext cx="2970444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525" dirty="0">
                <a:solidFill>
                  <a:srgbClr val="000000"/>
                </a:solidFill>
                <a:latin typeface="Prompt Medium Bold"/>
              </a:rPr>
              <a:t>CAY KHE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993779" cy="3371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93779" cy="3371501"/>
            </a:xfrm>
            <a:custGeom>
              <a:avLst/>
              <a:gdLst/>
              <a:ahLst/>
              <a:cxnLst/>
              <a:rect l="l" t="t" r="r" b="b"/>
              <a:pathLst>
                <a:path w="5993779" h="3371501">
                  <a:moveTo>
                    <a:pt x="0" y="0"/>
                  </a:moveTo>
                  <a:lnTo>
                    <a:pt x="5993779" y="0"/>
                  </a:lnTo>
                  <a:lnTo>
                    <a:pt x="5993779" y="3371501"/>
                  </a:lnTo>
                  <a:lnTo>
                    <a:pt x="0" y="337150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99009" y="3174690"/>
            <a:ext cx="8562282" cy="85622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9804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70214" y="7455830"/>
            <a:ext cx="8562282" cy="85622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6005" y="-7057141"/>
            <a:ext cx="12200641" cy="1220064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12941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87705" y="7455830"/>
            <a:ext cx="2287440" cy="2052911"/>
          </a:xfrm>
          <a:custGeom>
            <a:avLst/>
            <a:gdLst/>
            <a:ahLst/>
            <a:cxnLst/>
            <a:rect l="l" t="t" r="r" b="b"/>
            <a:pathLst>
              <a:path w="2287440" h="2052911">
                <a:moveTo>
                  <a:pt x="0" y="0"/>
                </a:moveTo>
                <a:lnTo>
                  <a:pt x="2287440" y="0"/>
                </a:lnTo>
                <a:lnTo>
                  <a:pt x="2287440" y="2052911"/>
                </a:lnTo>
                <a:lnTo>
                  <a:pt x="0" y="2052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42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78514" y="2176189"/>
            <a:ext cx="9130971" cy="5934622"/>
          </a:xfrm>
          <a:custGeom>
            <a:avLst/>
            <a:gdLst/>
            <a:ahLst/>
            <a:cxnLst/>
            <a:rect l="l" t="t" r="r" b="b"/>
            <a:pathLst>
              <a:path w="9130971" h="5934622">
                <a:moveTo>
                  <a:pt x="0" y="0"/>
                </a:moveTo>
                <a:lnTo>
                  <a:pt x="9130972" y="0"/>
                </a:lnTo>
                <a:lnTo>
                  <a:pt x="9130972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401488" y="1028700"/>
            <a:ext cx="3653782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III. CƠ SỞ DỮ LIỆU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68595" y="8819515"/>
            <a:ext cx="511956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42105"/>
                </a:solidFill>
                <a:latin typeface="Montserrat"/>
              </a:rPr>
              <a:t>Hình 15. Mô hình cơ sở dữ liệu  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04528" y="-5042008"/>
            <a:ext cx="8562282" cy="85622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78517" y="6429375"/>
            <a:ext cx="8562282" cy="85622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6005" y="-7057141"/>
            <a:ext cx="12200641" cy="122006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706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796907" y="1347948"/>
            <a:ext cx="446239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1"/>
              </a:lnSpc>
              <a:spcBef>
                <a:spcPct val="0"/>
              </a:spcBef>
            </a:pPr>
            <a:r>
              <a:rPr lang="en-US" sz="2509">
                <a:solidFill>
                  <a:srgbClr val="442105"/>
                </a:solidFill>
                <a:latin typeface="Prompt Medium Semi-Bold"/>
              </a:rPr>
              <a:t>CAYKHE Shoes Store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744637" y="2446131"/>
            <a:ext cx="9478374" cy="6840440"/>
            <a:chOff x="0" y="0"/>
            <a:chExt cx="3106478" cy="22419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06478" cy="2241912"/>
            </a:xfrm>
            <a:custGeom>
              <a:avLst/>
              <a:gdLst/>
              <a:ahLst/>
              <a:cxnLst/>
              <a:rect l="l" t="t" r="r" b="b"/>
              <a:pathLst>
                <a:path w="3106478" h="2241912">
                  <a:moveTo>
                    <a:pt x="0" y="0"/>
                  </a:moveTo>
                  <a:lnTo>
                    <a:pt x="3106478" y="0"/>
                  </a:lnTo>
                  <a:lnTo>
                    <a:pt x="3106478" y="2241912"/>
                  </a:lnTo>
                  <a:lnTo>
                    <a:pt x="0" y="2241912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55843" y="4666551"/>
            <a:ext cx="1807628" cy="4591749"/>
            <a:chOff x="0" y="0"/>
            <a:chExt cx="2410171" cy="6122331"/>
          </a:xfrm>
        </p:grpSpPr>
        <p:grpSp>
          <p:nvGrpSpPr>
            <p:cNvPr id="16" name="Group 16"/>
            <p:cNvGrpSpPr/>
            <p:nvPr/>
          </p:nvGrpSpPr>
          <p:grpSpPr>
            <a:xfrm>
              <a:off x="109769" y="0"/>
              <a:ext cx="2190632" cy="6122331"/>
              <a:chOff x="0" y="0"/>
              <a:chExt cx="533185" cy="149013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33185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33185" h="1490133">
                    <a:moveTo>
                      <a:pt x="0" y="0"/>
                    </a:moveTo>
                    <a:lnTo>
                      <a:pt x="533185" y="0"/>
                    </a:lnTo>
                    <a:lnTo>
                      <a:pt x="533185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228" tIns="41228" rIns="41228" bIns="41228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36121" y="803397"/>
              <a:ext cx="1337929" cy="1370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>
                  <a:solidFill>
                    <a:srgbClr val="442105"/>
                  </a:solidFill>
                  <a:latin typeface="Prompt Medium Semi-Bold"/>
                </a:rPr>
                <a:t>IV. TỔNG KẾT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3635195"/>
              <a:ext cx="2410171" cy="2410171"/>
            </a:xfrm>
            <a:custGeom>
              <a:avLst/>
              <a:gdLst/>
              <a:ahLst/>
              <a:cxnLst/>
              <a:rect l="l" t="t" r="r" b="b"/>
              <a:pathLst>
                <a:path w="2410171" h="2410171">
                  <a:moveTo>
                    <a:pt x="0" y="0"/>
                  </a:moveTo>
                  <a:lnTo>
                    <a:pt x="2410171" y="0"/>
                  </a:lnTo>
                  <a:lnTo>
                    <a:pt x="2410171" y="2410171"/>
                  </a:lnTo>
                  <a:lnTo>
                    <a:pt x="0" y="2410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85867" y="4666551"/>
            <a:ext cx="1906798" cy="4591749"/>
            <a:chOff x="0" y="0"/>
            <a:chExt cx="582341" cy="14023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2341" cy="1402331"/>
            </a:xfrm>
            <a:custGeom>
              <a:avLst/>
              <a:gdLst/>
              <a:ahLst/>
              <a:cxnLst/>
              <a:rect l="l" t="t" r="r" b="b"/>
              <a:pathLst>
                <a:path w="582341" h="1402331">
                  <a:moveTo>
                    <a:pt x="0" y="0"/>
                  </a:moveTo>
                  <a:lnTo>
                    <a:pt x="582341" y="0"/>
                  </a:lnTo>
                  <a:lnTo>
                    <a:pt x="582341" y="1402331"/>
                  </a:lnTo>
                  <a:lnTo>
                    <a:pt x="0" y="140233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43809" tIns="43809" rIns="43809" bIns="43809" rtlCol="0" anchor="ctr"/>
            <a:lstStyle/>
            <a:p>
              <a:pPr marL="0" lvl="0" indent="0" algn="ctr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01405" y="8073198"/>
            <a:ext cx="1441158" cy="828681"/>
          </a:xfrm>
          <a:custGeom>
            <a:avLst/>
            <a:gdLst/>
            <a:ahLst/>
            <a:cxnLst/>
            <a:rect l="l" t="t" r="r" b="b"/>
            <a:pathLst>
              <a:path w="1441158" h="828681">
                <a:moveTo>
                  <a:pt x="0" y="0"/>
                </a:moveTo>
                <a:lnTo>
                  <a:pt x="1441158" y="0"/>
                </a:lnTo>
                <a:lnTo>
                  <a:pt x="1441158" y="828681"/>
                </a:lnTo>
                <a:lnTo>
                  <a:pt x="0" y="828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" r="-109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91585" y="5153025"/>
            <a:ext cx="1250978" cy="71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97"/>
              </a:lnSpc>
              <a:spcBef>
                <a:spcPct val="0"/>
              </a:spcBef>
            </a:pPr>
            <a:r>
              <a:rPr lang="en-US" sz="2414">
                <a:solidFill>
                  <a:srgbClr val="442105"/>
                </a:solidFill>
                <a:latin typeface="Prompt Medium Semi-Bold"/>
              </a:rPr>
              <a:t>I. TỔNG QUAN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416540" y="4648132"/>
            <a:ext cx="1800452" cy="4628587"/>
            <a:chOff x="0" y="0"/>
            <a:chExt cx="2400603" cy="617144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400603" cy="6171449"/>
              <a:chOff x="0" y="0"/>
              <a:chExt cx="579640" cy="149013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79640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79640" h="1490133">
                    <a:moveTo>
                      <a:pt x="0" y="0"/>
                    </a:moveTo>
                    <a:lnTo>
                      <a:pt x="579640" y="0"/>
                    </a:lnTo>
                    <a:lnTo>
                      <a:pt x="579640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  <a:ln>
                <a:noFill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559" tIns="41559" rIns="41559" bIns="41559" rtlCol="0" anchor="ctr"/>
              <a:lstStyle/>
              <a:p>
                <a:pPr marL="0" lvl="0" indent="0" algn="ctr">
                  <a:lnSpc>
                    <a:spcPts val="354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02693" y="791389"/>
              <a:ext cx="1795217" cy="138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48"/>
                </a:lnSpc>
                <a:spcBef>
                  <a:spcPct val="0"/>
                </a:spcBef>
              </a:pPr>
              <a:r>
                <a:rPr lang="en-US" sz="2290">
                  <a:solidFill>
                    <a:srgbClr val="442105"/>
                  </a:solidFill>
                  <a:latin typeface="Prompt Medium Semi-Bold"/>
                </a:rPr>
                <a:t>II. THIẾT KẾ GIAO DIỆN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347958" y="4272452"/>
              <a:ext cx="1704686" cy="1577539"/>
            </a:xfrm>
            <a:custGeom>
              <a:avLst/>
              <a:gdLst/>
              <a:ahLst/>
              <a:cxnLst/>
              <a:rect l="l" t="t" r="r" b="b"/>
              <a:pathLst>
                <a:path w="1704686" h="1577539">
                  <a:moveTo>
                    <a:pt x="0" y="0"/>
                  </a:moveTo>
                  <a:lnTo>
                    <a:pt x="1704686" y="0"/>
                  </a:lnTo>
                  <a:lnTo>
                    <a:pt x="1704686" y="1577539"/>
                  </a:lnTo>
                  <a:lnTo>
                    <a:pt x="0" y="1577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734" r="-8877" b="-11918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8783986" y="3072599"/>
            <a:ext cx="365378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442105"/>
                </a:solidFill>
                <a:latin typeface="Prompt Medium Semi-Bold"/>
              </a:rPr>
              <a:t>III. CƠ SỞ DỮ LIỆU</a:t>
            </a:r>
          </a:p>
        </p:txBody>
      </p:sp>
      <p:sp>
        <p:nvSpPr>
          <p:cNvPr id="33" name="Freeform 33"/>
          <p:cNvSpPr/>
          <p:nvPr/>
        </p:nvSpPr>
        <p:spPr>
          <a:xfrm>
            <a:off x="9225630" y="5833234"/>
            <a:ext cx="2516387" cy="2258384"/>
          </a:xfrm>
          <a:custGeom>
            <a:avLst/>
            <a:gdLst/>
            <a:ahLst/>
            <a:cxnLst/>
            <a:rect l="l" t="t" r="r" b="b"/>
            <a:pathLst>
              <a:path w="2516387" h="2258384">
                <a:moveTo>
                  <a:pt x="0" y="0"/>
                </a:moveTo>
                <a:lnTo>
                  <a:pt x="2516387" y="0"/>
                </a:lnTo>
                <a:lnTo>
                  <a:pt x="2516387" y="2258383"/>
                </a:lnTo>
                <a:lnTo>
                  <a:pt x="0" y="22583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1424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88137" y="1203156"/>
            <a:ext cx="709055" cy="525792"/>
          </a:xfrm>
          <a:custGeom>
            <a:avLst/>
            <a:gdLst/>
            <a:ahLst/>
            <a:cxnLst/>
            <a:rect l="l" t="t" r="r" b="b"/>
            <a:pathLst>
              <a:path w="709055" h="525792">
                <a:moveTo>
                  <a:pt x="0" y="0"/>
                </a:moveTo>
                <a:lnTo>
                  <a:pt x="709055" y="0"/>
                </a:lnTo>
                <a:lnTo>
                  <a:pt x="709055" y="525792"/>
                </a:lnTo>
                <a:lnTo>
                  <a:pt x="0" y="525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830156" y="1347947"/>
            <a:ext cx="3046644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525" dirty="0">
                <a:solidFill>
                  <a:srgbClr val="000000"/>
                </a:solidFill>
                <a:latin typeface="Prompt Medium Bold"/>
              </a:rPr>
              <a:t>CAY KHE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04528" y="-5042008"/>
            <a:ext cx="8562282" cy="85622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78517" y="6429375"/>
            <a:ext cx="8562282" cy="85622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6005" y="-7057141"/>
            <a:ext cx="12200641" cy="122006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706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796907" y="1347948"/>
            <a:ext cx="446239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1"/>
              </a:lnSpc>
              <a:spcBef>
                <a:spcPct val="0"/>
              </a:spcBef>
            </a:pPr>
            <a:r>
              <a:rPr lang="en-US" sz="2509">
                <a:solidFill>
                  <a:srgbClr val="442105"/>
                </a:solidFill>
                <a:latin typeface="Prompt Medium Semi-Bold"/>
              </a:rPr>
              <a:t>CAYKHE Shoes Store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299947" y="2536322"/>
            <a:ext cx="9153211" cy="6721978"/>
            <a:chOff x="0" y="0"/>
            <a:chExt cx="2999908" cy="22030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99908" cy="2203087"/>
            </a:xfrm>
            <a:custGeom>
              <a:avLst/>
              <a:gdLst/>
              <a:ahLst/>
              <a:cxnLst/>
              <a:rect l="l" t="t" r="r" b="b"/>
              <a:pathLst>
                <a:path w="2999908" h="2203087">
                  <a:moveTo>
                    <a:pt x="0" y="0"/>
                  </a:moveTo>
                  <a:lnTo>
                    <a:pt x="2999908" y="0"/>
                  </a:lnTo>
                  <a:lnTo>
                    <a:pt x="2999908" y="2203087"/>
                  </a:lnTo>
                  <a:lnTo>
                    <a:pt x="0" y="2203087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386079" y="5956542"/>
            <a:ext cx="2586946" cy="2586946"/>
          </a:xfrm>
          <a:custGeom>
            <a:avLst/>
            <a:gdLst/>
            <a:ahLst/>
            <a:cxnLst/>
            <a:rect l="l" t="t" r="r" b="b"/>
            <a:pathLst>
              <a:path w="2586946" h="2586946">
                <a:moveTo>
                  <a:pt x="0" y="0"/>
                </a:moveTo>
                <a:lnTo>
                  <a:pt x="2586947" y="0"/>
                </a:lnTo>
                <a:lnTo>
                  <a:pt x="2586947" y="2586946"/>
                </a:lnTo>
                <a:lnTo>
                  <a:pt x="0" y="2586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642007" y="3296436"/>
            <a:ext cx="365378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442105"/>
                </a:solidFill>
                <a:latin typeface="Prompt Medium Semi-Bold"/>
              </a:rPr>
              <a:t>IV. TỔNG KẾT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740867" y="4684971"/>
            <a:ext cx="1787555" cy="4591749"/>
            <a:chOff x="0" y="0"/>
            <a:chExt cx="2383407" cy="612233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383407" cy="6122331"/>
              <a:chOff x="0" y="0"/>
              <a:chExt cx="580105" cy="1490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80105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80105" h="1490133">
                    <a:moveTo>
                      <a:pt x="0" y="0"/>
                    </a:moveTo>
                    <a:lnTo>
                      <a:pt x="580105" y="0"/>
                    </a:lnTo>
                    <a:lnTo>
                      <a:pt x="580105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228" tIns="41228" rIns="41228" bIns="41228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19111" y="785015"/>
              <a:ext cx="1553298" cy="1370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>
                  <a:solidFill>
                    <a:srgbClr val="442105"/>
                  </a:solidFill>
                  <a:latin typeface="Prompt Medium Semi-Bold"/>
                </a:rPr>
                <a:t>III. CƠ SỞ DỮ LIỆU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9115" y="4156031"/>
              <a:ext cx="2105177" cy="1889335"/>
            </a:xfrm>
            <a:custGeom>
              <a:avLst/>
              <a:gdLst/>
              <a:ahLst/>
              <a:cxnLst/>
              <a:rect l="l" t="t" r="r" b="b"/>
              <a:pathLst>
                <a:path w="2105177" h="1889335">
                  <a:moveTo>
                    <a:pt x="0" y="0"/>
                  </a:moveTo>
                  <a:lnTo>
                    <a:pt x="2105177" y="0"/>
                  </a:lnTo>
                  <a:lnTo>
                    <a:pt x="2105177" y="1889335"/>
                  </a:lnTo>
                  <a:lnTo>
                    <a:pt x="0" y="1889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424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888137" y="1203156"/>
            <a:ext cx="709055" cy="525792"/>
          </a:xfrm>
          <a:custGeom>
            <a:avLst/>
            <a:gdLst/>
            <a:ahLst/>
            <a:cxnLst/>
            <a:rect l="l" t="t" r="r" b="b"/>
            <a:pathLst>
              <a:path w="709055" h="525792">
                <a:moveTo>
                  <a:pt x="0" y="0"/>
                </a:moveTo>
                <a:lnTo>
                  <a:pt x="709055" y="0"/>
                </a:lnTo>
                <a:lnTo>
                  <a:pt x="709055" y="525792"/>
                </a:lnTo>
                <a:lnTo>
                  <a:pt x="0" y="525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931318" y="1251375"/>
            <a:ext cx="2970444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525" dirty="0">
                <a:solidFill>
                  <a:srgbClr val="000000"/>
                </a:solidFill>
                <a:latin typeface="Prompt Medium Bold"/>
              </a:rPr>
              <a:t>CAY KHE TEAM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85867" y="4666551"/>
            <a:ext cx="1906798" cy="4591749"/>
            <a:chOff x="0" y="0"/>
            <a:chExt cx="582341" cy="14023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2341" cy="1402331"/>
            </a:xfrm>
            <a:custGeom>
              <a:avLst/>
              <a:gdLst/>
              <a:ahLst/>
              <a:cxnLst/>
              <a:rect l="l" t="t" r="r" b="b"/>
              <a:pathLst>
                <a:path w="582341" h="1402331">
                  <a:moveTo>
                    <a:pt x="0" y="0"/>
                  </a:moveTo>
                  <a:lnTo>
                    <a:pt x="582341" y="0"/>
                  </a:lnTo>
                  <a:lnTo>
                    <a:pt x="582341" y="1402331"/>
                  </a:lnTo>
                  <a:lnTo>
                    <a:pt x="0" y="140233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43809" tIns="43809" rIns="43809" bIns="43809" rtlCol="0" anchor="ctr"/>
            <a:lstStyle/>
            <a:p>
              <a:pPr marL="0" lvl="0" indent="0" algn="ctr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201405" y="8073198"/>
            <a:ext cx="1441158" cy="828681"/>
          </a:xfrm>
          <a:custGeom>
            <a:avLst/>
            <a:gdLst/>
            <a:ahLst/>
            <a:cxnLst/>
            <a:rect l="l" t="t" r="r" b="b"/>
            <a:pathLst>
              <a:path w="1441158" h="828681">
                <a:moveTo>
                  <a:pt x="0" y="0"/>
                </a:moveTo>
                <a:lnTo>
                  <a:pt x="1441158" y="0"/>
                </a:lnTo>
                <a:lnTo>
                  <a:pt x="1441158" y="828681"/>
                </a:lnTo>
                <a:lnTo>
                  <a:pt x="0" y="828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" r="-109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391585" y="5153025"/>
            <a:ext cx="1250978" cy="71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97"/>
              </a:lnSpc>
              <a:spcBef>
                <a:spcPct val="0"/>
              </a:spcBef>
            </a:pPr>
            <a:r>
              <a:rPr lang="en-US" sz="2414">
                <a:solidFill>
                  <a:srgbClr val="442105"/>
                </a:solidFill>
                <a:latin typeface="Prompt Medium Semi-Bold"/>
              </a:rPr>
              <a:t>I. TỔNG QUAN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3416540" y="4648132"/>
            <a:ext cx="1800452" cy="4628587"/>
            <a:chOff x="0" y="0"/>
            <a:chExt cx="2400603" cy="617144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400603" cy="6171449"/>
              <a:chOff x="0" y="0"/>
              <a:chExt cx="579640" cy="149013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79640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79640" h="1490133">
                    <a:moveTo>
                      <a:pt x="0" y="0"/>
                    </a:moveTo>
                    <a:lnTo>
                      <a:pt x="579640" y="0"/>
                    </a:lnTo>
                    <a:lnTo>
                      <a:pt x="579640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  <a:ln>
                <a:noFill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559" tIns="41559" rIns="41559" bIns="41559" rtlCol="0" anchor="ctr"/>
              <a:lstStyle/>
              <a:p>
                <a:pPr marL="0" lvl="0" indent="0" algn="ctr">
                  <a:lnSpc>
                    <a:spcPts val="354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302693" y="791389"/>
              <a:ext cx="1795217" cy="138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48"/>
                </a:lnSpc>
                <a:spcBef>
                  <a:spcPct val="0"/>
                </a:spcBef>
              </a:pPr>
              <a:r>
                <a:rPr lang="en-US" sz="2290">
                  <a:solidFill>
                    <a:srgbClr val="442105"/>
                  </a:solidFill>
                  <a:latin typeface="Prompt Medium Semi-Bold"/>
                </a:rPr>
                <a:t>II. THIẾT KẾ GIAO DIỆN</a:t>
              </a:r>
            </a:p>
          </p:txBody>
        </p:sp>
        <p:sp>
          <p:nvSpPr>
            <p:cNvPr id="35" name="Freeform 35"/>
            <p:cNvSpPr/>
            <p:nvPr/>
          </p:nvSpPr>
          <p:spPr>
            <a:xfrm>
              <a:off x="347958" y="4272452"/>
              <a:ext cx="1704686" cy="1577539"/>
            </a:xfrm>
            <a:custGeom>
              <a:avLst/>
              <a:gdLst/>
              <a:ahLst/>
              <a:cxnLst/>
              <a:rect l="l" t="t" r="r" b="b"/>
              <a:pathLst>
                <a:path w="1704686" h="1577539">
                  <a:moveTo>
                    <a:pt x="0" y="0"/>
                  </a:moveTo>
                  <a:lnTo>
                    <a:pt x="1704686" y="0"/>
                  </a:lnTo>
                  <a:lnTo>
                    <a:pt x="1704686" y="1577539"/>
                  </a:lnTo>
                  <a:lnTo>
                    <a:pt x="0" y="1577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734" r="-8877" b="-11918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33753"/>
            <a:ext cx="11863640" cy="118636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948860" y="190500"/>
            <a:ext cx="2066997" cy="206698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 rot="72000">
              <a:off x="-36026" y="-36026"/>
              <a:ext cx="6422051" cy="6422027"/>
            </a:xfrm>
            <a:custGeom>
              <a:avLst/>
              <a:gdLst/>
              <a:ahLst/>
              <a:cxnLst/>
              <a:rect l="l" t="t" r="r" b="b"/>
              <a:pathLst>
                <a:path w="6422051" h="6422027">
                  <a:moveTo>
                    <a:pt x="6385330" y="3144559"/>
                  </a:moveTo>
                  <a:cubicBezTo>
                    <a:pt x="6422051" y="4897600"/>
                    <a:pt x="5030610" y="6348582"/>
                    <a:pt x="3277518" y="6385304"/>
                  </a:cubicBezTo>
                  <a:cubicBezTo>
                    <a:pt x="1524401" y="6422027"/>
                    <a:pt x="73444" y="5030584"/>
                    <a:pt x="36723" y="3277543"/>
                  </a:cubicBezTo>
                  <a:cubicBezTo>
                    <a:pt x="0" y="1524414"/>
                    <a:pt x="1391417" y="73445"/>
                    <a:pt x="3144534" y="36722"/>
                  </a:cubicBezTo>
                  <a:cubicBezTo>
                    <a:pt x="4897651" y="0"/>
                    <a:pt x="6348608" y="1391429"/>
                    <a:pt x="6385330" y="3144559"/>
                  </a:cubicBezTo>
                  <a:close/>
                </a:path>
              </a:pathLst>
            </a:custGeom>
            <a:blipFill>
              <a:blip r:embed="rId2"/>
              <a:stretch>
                <a:fillRect l="-1035" t="-21243" r="-1292" b="-15194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836537" y="2066988"/>
            <a:ext cx="2229249" cy="222924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141" t="-10582" r="-11104" b="-1954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570438" y="1714500"/>
            <a:ext cx="7821962" cy="7821930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964" r="-34016" b="-87938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06308" y="4633657"/>
            <a:ext cx="6519993" cy="2430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 err="1">
                <a:solidFill>
                  <a:srgbClr val="805936"/>
                </a:solidFill>
                <a:latin typeface="DejaVu Serif Bold"/>
              </a:rPr>
              <a:t>Nguyễn</a:t>
            </a:r>
            <a:r>
              <a:rPr lang="en-US" sz="4600" dirty="0">
                <a:solidFill>
                  <a:srgbClr val="805936"/>
                </a:solidFill>
                <a:latin typeface="DejaVu Serif Bold"/>
              </a:rPr>
              <a:t> Khánh Duy</a:t>
            </a:r>
          </a:p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805936"/>
                </a:solidFill>
                <a:latin typeface="DejaVu Serif Bold"/>
              </a:rPr>
              <a:t>47.01.104.077</a:t>
            </a:r>
          </a:p>
          <a:p>
            <a:pPr algn="ctr">
              <a:lnSpc>
                <a:spcPts val="6440"/>
              </a:lnSpc>
            </a:pPr>
            <a:r>
              <a:rPr lang="en-US" sz="4600" dirty="0" err="1">
                <a:solidFill>
                  <a:srgbClr val="805936"/>
                </a:solidFill>
                <a:latin typeface="DejaVu Serif Bold"/>
              </a:rPr>
              <a:t>BackEnd</a:t>
            </a:r>
            <a:endParaRPr lang="en-US" sz="4600" dirty="0">
              <a:solidFill>
                <a:srgbClr val="805936"/>
              </a:solidFill>
              <a:latin typeface="DejaVu Seri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96869" y="4339994"/>
            <a:ext cx="8562282" cy="85622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29804"/>
              </a:srgbClr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735253" y="-5863281"/>
            <a:ext cx="8562282" cy="856228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11765"/>
              </a:srgbClr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54274" y="800100"/>
            <a:ext cx="3653782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IV. TỔNG KẾT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162746" y="0"/>
            <a:ext cx="7268186" cy="10281980"/>
          </a:xfrm>
          <a:custGeom>
            <a:avLst/>
            <a:gdLst/>
            <a:ahLst/>
            <a:cxnLst/>
            <a:rect l="l" t="t" r="r" b="b"/>
            <a:pathLst>
              <a:path w="7268186" h="10281980">
                <a:moveTo>
                  <a:pt x="0" y="0"/>
                </a:moveTo>
                <a:lnTo>
                  <a:pt x="7268186" y="0"/>
                </a:lnTo>
                <a:lnTo>
                  <a:pt x="7268186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00" t="-3001" r="-5328" b="-300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54274" y="2337050"/>
            <a:ext cx="715011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442105"/>
                </a:solidFill>
                <a:latin typeface="Noto Serif Display Black"/>
              </a:rPr>
              <a:t>T</a:t>
            </a:r>
            <a:r>
              <a:rPr lang="en-US" sz="4900" u="none">
                <a:solidFill>
                  <a:srgbClr val="442105"/>
                </a:solidFill>
                <a:latin typeface="Noto Serif Display Black"/>
              </a:rPr>
              <a:t>hành quả đạt được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22587" y="4180311"/>
            <a:ext cx="395027" cy="286888"/>
          </a:xfrm>
          <a:custGeom>
            <a:avLst/>
            <a:gdLst/>
            <a:ahLst/>
            <a:cxnLst/>
            <a:rect l="l" t="t" r="r" b="b"/>
            <a:pathLst>
              <a:path w="395027" h="286888">
                <a:moveTo>
                  <a:pt x="0" y="0"/>
                </a:moveTo>
                <a:lnTo>
                  <a:pt x="395027" y="0"/>
                </a:lnTo>
                <a:lnTo>
                  <a:pt x="395027" y="286888"/>
                </a:lnTo>
                <a:lnTo>
                  <a:pt x="0" y="286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95559" y="4080125"/>
            <a:ext cx="3138272" cy="12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2313">
                <a:solidFill>
                  <a:srgbClr val="000000"/>
                </a:solidFill>
                <a:latin typeface="Josefin Sans Regular"/>
              </a:rPr>
              <a:t>Xây dựng thành công  giao diện thân thiện người dùng, dễ sử dụng 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54274" y="6477148"/>
            <a:ext cx="395027" cy="286888"/>
          </a:xfrm>
          <a:custGeom>
            <a:avLst/>
            <a:gdLst/>
            <a:ahLst/>
            <a:cxnLst/>
            <a:rect l="l" t="t" r="r" b="b"/>
            <a:pathLst>
              <a:path w="395027" h="286888">
                <a:moveTo>
                  <a:pt x="0" y="0"/>
                </a:moveTo>
                <a:lnTo>
                  <a:pt x="395026" y="0"/>
                </a:lnTo>
                <a:lnTo>
                  <a:pt x="395026" y="286888"/>
                </a:lnTo>
                <a:lnTo>
                  <a:pt x="0" y="286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27245" y="6376962"/>
            <a:ext cx="2798627" cy="131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8"/>
              </a:lnSpc>
            </a:pPr>
            <a:r>
              <a:rPr lang="en-US" sz="2492">
                <a:solidFill>
                  <a:srgbClr val="000000"/>
                </a:solidFill>
                <a:latin typeface="Josefin Sans Regular"/>
              </a:rPr>
              <a:t>Dễ dàng thực hiện quản lý thông qua giao diện website</a:t>
            </a:r>
          </a:p>
        </p:txBody>
      </p:sp>
      <p:sp>
        <p:nvSpPr>
          <p:cNvPr id="17" name="Freeform 17"/>
          <p:cNvSpPr/>
          <p:nvPr/>
        </p:nvSpPr>
        <p:spPr>
          <a:xfrm>
            <a:off x="5735253" y="4196550"/>
            <a:ext cx="395027" cy="286888"/>
          </a:xfrm>
          <a:custGeom>
            <a:avLst/>
            <a:gdLst/>
            <a:ahLst/>
            <a:cxnLst/>
            <a:rect l="l" t="t" r="r" b="b"/>
            <a:pathLst>
              <a:path w="395027" h="286888">
                <a:moveTo>
                  <a:pt x="0" y="0"/>
                </a:moveTo>
                <a:lnTo>
                  <a:pt x="395027" y="0"/>
                </a:lnTo>
                <a:lnTo>
                  <a:pt x="395027" y="286888"/>
                </a:lnTo>
                <a:lnTo>
                  <a:pt x="0" y="286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501090" y="4080125"/>
            <a:ext cx="3878041" cy="131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8"/>
              </a:lnSpc>
            </a:pPr>
            <a:r>
              <a:rPr lang="en-US" sz="2492">
                <a:solidFill>
                  <a:srgbClr val="000000"/>
                </a:solidFill>
                <a:latin typeface="Josefin Sans Regular"/>
              </a:rPr>
              <a:t>Nắm rõ các công cụ để xây dựng một website hoàn chỉnh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2574" y="3007323"/>
            <a:ext cx="4106783" cy="4456333"/>
          </a:xfrm>
          <a:custGeom>
            <a:avLst/>
            <a:gdLst/>
            <a:ahLst/>
            <a:cxnLst/>
            <a:rect l="l" t="t" r="r" b="b"/>
            <a:pathLst>
              <a:path w="4106783" h="4456333">
                <a:moveTo>
                  <a:pt x="0" y="0"/>
                </a:moveTo>
                <a:lnTo>
                  <a:pt x="4106783" y="0"/>
                </a:lnTo>
                <a:lnTo>
                  <a:pt x="4106783" y="4456333"/>
                </a:lnTo>
                <a:lnTo>
                  <a:pt x="0" y="4456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-13700" t="-21270" r="-5328" b="-1692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43516" y="1380470"/>
            <a:ext cx="13144484" cy="7526060"/>
            <a:chOff x="0" y="0"/>
            <a:chExt cx="3461922" cy="19821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922" cy="1982172"/>
            </a:xfrm>
            <a:custGeom>
              <a:avLst/>
              <a:gdLst/>
              <a:ahLst/>
              <a:cxnLst/>
              <a:rect l="l" t="t" r="r" b="b"/>
              <a:pathLst>
                <a:path w="3461922" h="1982172">
                  <a:moveTo>
                    <a:pt x="0" y="0"/>
                  </a:moveTo>
                  <a:lnTo>
                    <a:pt x="3461922" y="0"/>
                  </a:lnTo>
                  <a:lnTo>
                    <a:pt x="3461922" y="1982172"/>
                  </a:lnTo>
                  <a:lnTo>
                    <a:pt x="0" y="1982172"/>
                  </a:lnTo>
                  <a:close/>
                </a:path>
              </a:pathLst>
            </a:custGeom>
            <a:solidFill>
              <a:srgbClr val="8059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920003" y="1825033"/>
            <a:ext cx="6735993" cy="673599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F3E9">
                <a:alpha val="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25330" y="1149491"/>
            <a:ext cx="8021271" cy="802123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6393" r="-1360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144000" y="2035773"/>
            <a:ext cx="8879922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AF3E9"/>
                </a:solidFill>
                <a:latin typeface="Noto Serif Display Black"/>
              </a:rPr>
              <a:t>Đề xuất cải tiến và phát triển tương lai.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70140" y="770870"/>
            <a:ext cx="3653782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442105"/>
                </a:solidFill>
                <a:latin typeface="Prompt Medium Semi-Bold"/>
              </a:rPr>
              <a:t>IV. TỔNG KẾT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807682" y="7259084"/>
            <a:ext cx="6590711" cy="1018766"/>
            <a:chOff x="0" y="0"/>
            <a:chExt cx="35180991" cy="5438140"/>
          </a:xfrm>
        </p:grpSpPr>
        <p:sp>
          <p:nvSpPr>
            <p:cNvPr id="14" name="Freeform 14"/>
            <p:cNvSpPr/>
            <p:nvPr/>
          </p:nvSpPr>
          <p:spPr>
            <a:xfrm>
              <a:off x="27940" y="0"/>
              <a:ext cx="35125111" cy="5438140"/>
            </a:xfrm>
            <a:custGeom>
              <a:avLst/>
              <a:gdLst/>
              <a:ahLst/>
              <a:cxnLst/>
              <a:rect l="l" t="t" r="r" b="b"/>
              <a:pathLst>
                <a:path w="35125111" h="5438140">
                  <a:moveTo>
                    <a:pt x="35125111" y="2719070"/>
                  </a:moveTo>
                  <a:cubicBezTo>
                    <a:pt x="35099711" y="2743200"/>
                    <a:pt x="34721251" y="3116580"/>
                    <a:pt x="34721251" y="3509010"/>
                  </a:cubicBezTo>
                  <a:lnTo>
                    <a:pt x="34719982" y="3509010"/>
                  </a:lnTo>
                  <a:lnTo>
                    <a:pt x="34719982" y="4631690"/>
                  </a:lnTo>
                  <a:cubicBezTo>
                    <a:pt x="34719982" y="5058410"/>
                    <a:pt x="34388511" y="5406390"/>
                    <a:pt x="33969411" y="5435600"/>
                  </a:cubicBezTo>
                  <a:cubicBezTo>
                    <a:pt x="33960522" y="5436870"/>
                    <a:pt x="33951632" y="5436870"/>
                    <a:pt x="33942740" y="5436870"/>
                  </a:cubicBezTo>
                  <a:cubicBezTo>
                    <a:pt x="33932582" y="5438140"/>
                    <a:pt x="33923690" y="5438140"/>
                    <a:pt x="33913532" y="5438140"/>
                  </a:cubicBezTo>
                  <a:lnTo>
                    <a:pt x="1210310" y="5438140"/>
                  </a:lnTo>
                  <a:cubicBezTo>
                    <a:pt x="1200150" y="5438140"/>
                    <a:pt x="1191260" y="5436870"/>
                    <a:pt x="1181100" y="5436870"/>
                  </a:cubicBezTo>
                  <a:cubicBezTo>
                    <a:pt x="1172210" y="5436870"/>
                    <a:pt x="1163320" y="5435600"/>
                    <a:pt x="1154430" y="5435600"/>
                  </a:cubicBezTo>
                  <a:cubicBezTo>
                    <a:pt x="735330" y="5407660"/>
                    <a:pt x="403860" y="5058410"/>
                    <a:pt x="403860" y="4631690"/>
                  </a:cubicBezTo>
                  <a:lnTo>
                    <a:pt x="403860" y="3509010"/>
                  </a:lnTo>
                  <a:cubicBezTo>
                    <a:pt x="403860" y="3116580"/>
                    <a:pt x="24130" y="2743200"/>
                    <a:pt x="0" y="2719070"/>
                  </a:cubicBezTo>
                  <a:cubicBezTo>
                    <a:pt x="24130" y="2694940"/>
                    <a:pt x="403860" y="2321560"/>
                    <a:pt x="403860" y="1929130"/>
                  </a:cubicBezTo>
                  <a:lnTo>
                    <a:pt x="405130" y="1929130"/>
                  </a:lnTo>
                  <a:lnTo>
                    <a:pt x="405130" y="806450"/>
                  </a:lnTo>
                  <a:cubicBezTo>
                    <a:pt x="405130" y="379730"/>
                    <a:pt x="736600" y="31750"/>
                    <a:pt x="1155700" y="2540"/>
                  </a:cubicBezTo>
                  <a:cubicBezTo>
                    <a:pt x="1164590" y="1270"/>
                    <a:pt x="1173480" y="1270"/>
                    <a:pt x="1182370" y="1270"/>
                  </a:cubicBezTo>
                  <a:cubicBezTo>
                    <a:pt x="1192530" y="0"/>
                    <a:pt x="1201420" y="0"/>
                    <a:pt x="1211580" y="0"/>
                  </a:cubicBezTo>
                  <a:lnTo>
                    <a:pt x="33914801" y="0"/>
                  </a:lnTo>
                  <a:cubicBezTo>
                    <a:pt x="33924961" y="0"/>
                    <a:pt x="33933851" y="1270"/>
                    <a:pt x="33944011" y="1270"/>
                  </a:cubicBezTo>
                  <a:cubicBezTo>
                    <a:pt x="33952901" y="1270"/>
                    <a:pt x="33961790" y="2540"/>
                    <a:pt x="33970682" y="2540"/>
                  </a:cubicBezTo>
                  <a:cubicBezTo>
                    <a:pt x="34389782" y="30480"/>
                    <a:pt x="34721251" y="379730"/>
                    <a:pt x="34721251" y="806450"/>
                  </a:cubicBezTo>
                  <a:lnTo>
                    <a:pt x="34721251" y="1929130"/>
                  </a:lnTo>
                  <a:cubicBezTo>
                    <a:pt x="34721251" y="2321560"/>
                    <a:pt x="35099711" y="2694940"/>
                    <a:pt x="35125111" y="2719070"/>
                  </a:cubicBezTo>
                  <a:close/>
                </a:path>
              </a:pathLst>
            </a:custGeom>
            <a:solidFill>
              <a:srgbClr val="D6CFB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807682" y="5882591"/>
            <a:ext cx="6590711" cy="1018766"/>
            <a:chOff x="0" y="0"/>
            <a:chExt cx="35180991" cy="5438140"/>
          </a:xfrm>
        </p:grpSpPr>
        <p:sp>
          <p:nvSpPr>
            <p:cNvPr id="16" name="Freeform 16"/>
            <p:cNvSpPr/>
            <p:nvPr/>
          </p:nvSpPr>
          <p:spPr>
            <a:xfrm>
              <a:off x="27940" y="0"/>
              <a:ext cx="35125111" cy="5438140"/>
            </a:xfrm>
            <a:custGeom>
              <a:avLst/>
              <a:gdLst/>
              <a:ahLst/>
              <a:cxnLst/>
              <a:rect l="l" t="t" r="r" b="b"/>
              <a:pathLst>
                <a:path w="35125111" h="5438140">
                  <a:moveTo>
                    <a:pt x="35125111" y="2719070"/>
                  </a:moveTo>
                  <a:cubicBezTo>
                    <a:pt x="35099711" y="2743200"/>
                    <a:pt x="34721251" y="3116580"/>
                    <a:pt x="34721251" y="3509010"/>
                  </a:cubicBezTo>
                  <a:lnTo>
                    <a:pt x="34719982" y="3509010"/>
                  </a:lnTo>
                  <a:lnTo>
                    <a:pt x="34719982" y="4631690"/>
                  </a:lnTo>
                  <a:cubicBezTo>
                    <a:pt x="34719982" y="5058410"/>
                    <a:pt x="34388511" y="5406390"/>
                    <a:pt x="33969411" y="5435600"/>
                  </a:cubicBezTo>
                  <a:cubicBezTo>
                    <a:pt x="33960522" y="5436870"/>
                    <a:pt x="33951632" y="5436870"/>
                    <a:pt x="33942740" y="5436870"/>
                  </a:cubicBezTo>
                  <a:cubicBezTo>
                    <a:pt x="33932582" y="5438140"/>
                    <a:pt x="33923690" y="5438140"/>
                    <a:pt x="33913532" y="5438140"/>
                  </a:cubicBezTo>
                  <a:lnTo>
                    <a:pt x="1210310" y="5438140"/>
                  </a:lnTo>
                  <a:cubicBezTo>
                    <a:pt x="1200150" y="5438140"/>
                    <a:pt x="1191260" y="5436870"/>
                    <a:pt x="1181100" y="5436870"/>
                  </a:cubicBezTo>
                  <a:cubicBezTo>
                    <a:pt x="1172210" y="5436870"/>
                    <a:pt x="1163320" y="5435600"/>
                    <a:pt x="1154430" y="5435600"/>
                  </a:cubicBezTo>
                  <a:cubicBezTo>
                    <a:pt x="735330" y="5407660"/>
                    <a:pt x="403860" y="5058410"/>
                    <a:pt x="403860" y="4631690"/>
                  </a:cubicBezTo>
                  <a:lnTo>
                    <a:pt x="403860" y="3509010"/>
                  </a:lnTo>
                  <a:cubicBezTo>
                    <a:pt x="403860" y="3116580"/>
                    <a:pt x="24130" y="2743200"/>
                    <a:pt x="0" y="2719070"/>
                  </a:cubicBezTo>
                  <a:cubicBezTo>
                    <a:pt x="24130" y="2694940"/>
                    <a:pt x="403860" y="2321560"/>
                    <a:pt x="403860" y="1929130"/>
                  </a:cubicBezTo>
                  <a:lnTo>
                    <a:pt x="405130" y="1929130"/>
                  </a:lnTo>
                  <a:lnTo>
                    <a:pt x="405130" y="806450"/>
                  </a:lnTo>
                  <a:cubicBezTo>
                    <a:pt x="405130" y="379730"/>
                    <a:pt x="736600" y="31750"/>
                    <a:pt x="1155700" y="2540"/>
                  </a:cubicBezTo>
                  <a:cubicBezTo>
                    <a:pt x="1164590" y="1270"/>
                    <a:pt x="1173480" y="1270"/>
                    <a:pt x="1182370" y="1270"/>
                  </a:cubicBezTo>
                  <a:cubicBezTo>
                    <a:pt x="1192530" y="0"/>
                    <a:pt x="1201420" y="0"/>
                    <a:pt x="1211580" y="0"/>
                  </a:cubicBezTo>
                  <a:lnTo>
                    <a:pt x="33914801" y="0"/>
                  </a:lnTo>
                  <a:cubicBezTo>
                    <a:pt x="33924961" y="0"/>
                    <a:pt x="33933851" y="1270"/>
                    <a:pt x="33944011" y="1270"/>
                  </a:cubicBezTo>
                  <a:cubicBezTo>
                    <a:pt x="33952901" y="1270"/>
                    <a:pt x="33961790" y="2540"/>
                    <a:pt x="33970682" y="2540"/>
                  </a:cubicBezTo>
                  <a:cubicBezTo>
                    <a:pt x="34389782" y="30480"/>
                    <a:pt x="34721251" y="379730"/>
                    <a:pt x="34721251" y="806450"/>
                  </a:cubicBezTo>
                  <a:lnTo>
                    <a:pt x="34721251" y="1929130"/>
                  </a:lnTo>
                  <a:cubicBezTo>
                    <a:pt x="34721251" y="2321560"/>
                    <a:pt x="35099711" y="2694940"/>
                    <a:pt x="35125111" y="2719070"/>
                  </a:cubicBezTo>
                  <a:close/>
                </a:path>
              </a:pathLst>
            </a:custGeom>
            <a:solidFill>
              <a:srgbClr val="D6CFB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807682" y="4503891"/>
            <a:ext cx="6590711" cy="1018766"/>
            <a:chOff x="0" y="0"/>
            <a:chExt cx="35180991" cy="5438140"/>
          </a:xfrm>
        </p:grpSpPr>
        <p:sp>
          <p:nvSpPr>
            <p:cNvPr id="18" name="Freeform 18"/>
            <p:cNvSpPr/>
            <p:nvPr/>
          </p:nvSpPr>
          <p:spPr>
            <a:xfrm>
              <a:off x="27940" y="0"/>
              <a:ext cx="35125111" cy="5438140"/>
            </a:xfrm>
            <a:custGeom>
              <a:avLst/>
              <a:gdLst/>
              <a:ahLst/>
              <a:cxnLst/>
              <a:rect l="l" t="t" r="r" b="b"/>
              <a:pathLst>
                <a:path w="35125111" h="5438140">
                  <a:moveTo>
                    <a:pt x="35125111" y="2719070"/>
                  </a:moveTo>
                  <a:cubicBezTo>
                    <a:pt x="35099711" y="2743200"/>
                    <a:pt x="34721251" y="3116580"/>
                    <a:pt x="34721251" y="3509010"/>
                  </a:cubicBezTo>
                  <a:lnTo>
                    <a:pt x="34719982" y="3509010"/>
                  </a:lnTo>
                  <a:lnTo>
                    <a:pt x="34719982" y="4631690"/>
                  </a:lnTo>
                  <a:cubicBezTo>
                    <a:pt x="34719982" y="5058410"/>
                    <a:pt x="34388511" y="5406390"/>
                    <a:pt x="33969411" y="5435600"/>
                  </a:cubicBezTo>
                  <a:cubicBezTo>
                    <a:pt x="33960522" y="5436870"/>
                    <a:pt x="33951632" y="5436870"/>
                    <a:pt x="33942740" y="5436870"/>
                  </a:cubicBezTo>
                  <a:cubicBezTo>
                    <a:pt x="33932582" y="5438140"/>
                    <a:pt x="33923690" y="5438140"/>
                    <a:pt x="33913532" y="5438140"/>
                  </a:cubicBezTo>
                  <a:lnTo>
                    <a:pt x="1210310" y="5438140"/>
                  </a:lnTo>
                  <a:cubicBezTo>
                    <a:pt x="1200150" y="5438140"/>
                    <a:pt x="1191260" y="5436870"/>
                    <a:pt x="1181100" y="5436870"/>
                  </a:cubicBezTo>
                  <a:cubicBezTo>
                    <a:pt x="1172210" y="5436870"/>
                    <a:pt x="1163320" y="5435600"/>
                    <a:pt x="1154430" y="5435600"/>
                  </a:cubicBezTo>
                  <a:cubicBezTo>
                    <a:pt x="735330" y="5407660"/>
                    <a:pt x="403860" y="5058410"/>
                    <a:pt x="403860" y="4631690"/>
                  </a:cubicBezTo>
                  <a:lnTo>
                    <a:pt x="403860" y="3509010"/>
                  </a:lnTo>
                  <a:cubicBezTo>
                    <a:pt x="403860" y="3116580"/>
                    <a:pt x="24130" y="2743200"/>
                    <a:pt x="0" y="2719070"/>
                  </a:cubicBezTo>
                  <a:cubicBezTo>
                    <a:pt x="24130" y="2694940"/>
                    <a:pt x="403860" y="2321560"/>
                    <a:pt x="403860" y="1929130"/>
                  </a:cubicBezTo>
                  <a:lnTo>
                    <a:pt x="405130" y="1929130"/>
                  </a:lnTo>
                  <a:lnTo>
                    <a:pt x="405130" y="806450"/>
                  </a:lnTo>
                  <a:cubicBezTo>
                    <a:pt x="405130" y="379730"/>
                    <a:pt x="736600" y="31750"/>
                    <a:pt x="1155700" y="2540"/>
                  </a:cubicBezTo>
                  <a:cubicBezTo>
                    <a:pt x="1164590" y="1270"/>
                    <a:pt x="1173480" y="1270"/>
                    <a:pt x="1182370" y="1270"/>
                  </a:cubicBezTo>
                  <a:cubicBezTo>
                    <a:pt x="1192530" y="0"/>
                    <a:pt x="1201420" y="0"/>
                    <a:pt x="1211580" y="0"/>
                  </a:cubicBezTo>
                  <a:lnTo>
                    <a:pt x="33914801" y="0"/>
                  </a:lnTo>
                  <a:cubicBezTo>
                    <a:pt x="33924961" y="0"/>
                    <a:pt x="33933851" y="1270"/>
                    <a:pt x="33944011" y="1270"/>
                  </a:cubicBezTo>
                  <a:cubicBezTo>
                    <a:pt x="33952901" y="1270"/>
                    <a:pt x="33961790" y="2540"/>
                    <a:pt x="33970682" y="2540"/>
                  </a:cubicBezTo>
                  <a:cubicBezTo>
                    <a:pt x="34389782" y="30480"/>
                    <a:pt x="34721251" y="379730"/>
                    <a:pt x="34721251" y="806450"/>
                  </a:cubicBezTo>
                  <a:lnTo>
                    <a:pt x="34721251" y="1929130"/>
                  </a:lnTo>
                  <a:cubicBezTo>
                    <a:pt x="34721251" y="2321560"/>
                    <a:pt x="35099711" y="2694940"/>
                    <a:pt x="35125111" y="2719070"/>
                  </a:cubicBezTo>
                  <a:close/>
                </a:path>
              </a:pathLst>
            </a:custGeom>
            <a:solidFill>
              <a:srgbClr val="D6CFB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798181" y="7259084"/>
            <a:ext cx="6461119" cy="1018766"/>
            <a:chOff x="0" y="0"/>
            <a:chExt cx="2048557" cy="3230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48557" cy="323009"/>
            </a:xfrm>
            <a:custGeom>
              <a:avLst/>
              <a:gdLst/>
              <a:ahLst/>
              <a:cxnLst/>
              <a:rect l="l" t="t" r="r" b="b"/>
              <a:pathLst>
                <a:path w="2048557" h="323009">
                  <a:moveTo>
                    <a:pt x="0" y="0"/>
                  </a:moveTo>
                  <a:lnTo>
                    <a:pt x="2048557" y="0"/>
                  </a:lnTo>
                  <a:lnTo>
                    <a:pt x="2048557" y="323009"/>
                  </a:lnTo>
                  <a:lnTo>
                    <a:pt x="0" y="323009"/>
                  </a:lnTo>
                  <a:close/>
                </a:path>
              </a:pathLst>
            </a:custGeom>
            <a:solidFill>
              <a:srgbClr val="F2EDE5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798181" y="5882591"/>
            <a:ext cx="6461119" cy="1018766"/>
            <a:chOff x="0" y="0"/>
            <a:chExt cx="2048557" cy="3230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48557" cy="323009"/>
            </a:xfrm>
            <a:custGeom>
              <a:avLst/>
              <a:gdLst/>
              <a:ahLst/>
              <a:cxnLst/>
              <a:rect l="l" t="t" r="r" b="b"/>
              <a:pathLst>
                <a:path w="2048557" h="323009">
                  <a:moveTo>
                    <a:pt x="0" y="0"/>
                  </a:moveTo>
                  <a:lnTo>
                    <a:pt x="2048557" y="0"/>
                  </a:lnTo>
                  <a:lnTo>
                    <a:pt x="2048557" y="323009"/>
                  </a:lnTo>
                  <a:lnTo>
                    <a:pt x="0" y="323009"/>
                  </a:lnTo>
                  <a:close/>
                </a:path>
              </a:pathLst>
            </a:custGeom>
            <a:solidFill>
              <a:srgbClr val="F2EDE5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798181" y="4503891"/>
            <a:ext cx="6461119" cy="1018766"/>
            <a:chOff x="0" y="0"/>
            <a:chExt cx="2048557" cy="3230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48557" cy="323009"/>
            </a:xfrm>
            <a:custGeom>
              <a:avLst/>
              <a:gdLst/>
              <a:ahLst/>
              <a:cxnLst/>
              <a:rect l="l" t="t" r="r" b="b"/>
              <a:pathLst>
                <a:path w="2048557" h="323009">
                  <a:moveTo>
                    <a:pt x="0" y="0"/>
                  </a:moveTo>
                  <a:lnTo>
                    <a:pt x="2048557" y="0"/>
                  </a:lnTo>
                  <a:lnTo>
                    <a:pt x="2048557" y="323009"/>
                  </a:lnTo>
                  <a:lnTo>
                    <a:pt x="0" y="323009"/>
                  </a:lnTo>
                  <a:close/>
                </a:path>
              </a:pathLst>
            </a:custGeom>
            <a:solidFill>
              <a:srgbClr val="F2EDE5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1068918" y="4599171"/>
            <a:ext cx="6190382" cy="111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343232"/>
                </a:solidFill>
                <a:latin typeface="Now"/>
              </a:rPr>
              <a:t>Phát triển thêm dịch vụ tư vấn cho khách hàng(chatbox).</a:t>
            </a:r>
          </a:p>
          <a:p>
            <a:pPr>
              <a:lnSpc>
                <a:spcPts val="2987"/>
              </a:lnSpc>
            </a:pPr>
            <a:endParaRPr lang="en-US" sz="2133">
              <a:solidFill>
                <a:srgbClr val="343232"/>
              </a:solidFill>
              <a:latin typeface="Now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40631" y="4814272"/>
            <a:ext cx="557551" cy="35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343232"/>
                </a:solidFill>
                <a:latin typeface="Now"/>
              </a:rPr>
              <a:t>1.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40631" y="6192972"/>
            <a:ext cx="557551" cy="35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343232"/>
                </a:solidFill>
                <a:latin typeface="Now"/>
              </a:rPr>
              <a:t>2.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40631" y="7569464"/>
            <a:ext cx="557551" cy="35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343232"/>
                </a:solidFill>
                <a:latin typeface="Now"/>
              </a:rPr>
              <a:t>3.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68918" y="6210080"/>
            <a:ext cx="6190382" cy="34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1982">
                <a:solidFill>
                  <a:srgbClr val="343232"/>
                </a:solidFill>
                <a:latin typeface="Now"/>
              </a:rPr>
              <a:t>Các chức năng thanh toán online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59816" y="7369268"/>
            <a:ext cx="6299484" cy="109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3"/>
              </a:lnSpc>
            </a:pPr>
            <a:r>
              <a:rPr lang="en-US" sz="2117">
                <a:solidFill>
                  <a:srgbClr val="343232"/>
                </a:solidFill>
                <a:latin typeface="Now"/>
              </a:rPr>
              <a:t>Phát triển phần đăng nhập với các tài khoản mạng hội, xác nhận tài khoản khi đăng kí, ....</a:t>
            </a:r>
          </a:p>
          <a:p>
            <a:pPr>
              <a:lnSpc>
                <a:spcPts val="2963"/>
              </a:lnSpc>
            </a:pPr>
            <a:endParaRPr lang="en-US" sz="2117">
              <a:solidFill>
                <a:srgbClr val="343232"/>
              </a:solidFill>
              <a:latin typeface="Now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725330" y="9154472"/>
            <a:ext cx="709055" cy="525792"/>
          </a:xfrm>
          <a:custGeom>
            <a:avLst/>
            <a:gdLst/>
            <a:ahLst/>
            <a:cxnLst/>
            <a:rect l="l" t="t" r="r" b="b"/>
            <a:pathLst>
              <a:path w="709055" h="525792">
                <a:moveTo>
                  <a:pt x="0" y="0"/>
                </a:moveTo>
                <a:lnTo>
                  <a:pt x="709055" y="0"/>
                </a:lnTo>
                <a:lnTo>
                  <a:pt x="709055" y="525791"/>
                </a:lnTo>
                <a:lnTo>
                  <a:pt x="0" y="525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752600" y="9253896"/>
            <a:ext cx="3216439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525" dirty="0">
                <a:solidFill>
                  <a:srgbClr val="000000"/>
                </a:solidFill>
                <a:latin typeface="Prompt Medium Bold"/>
              </a:rPr>
              <a:t>CAY KHE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5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7259300" cy="8229600"/>
            <a:chOff x="0" y="0"/>
            <a:chExt cx="4545659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167467"/>
            </a:xfrm>
            <a:custGeom>
              <a:avLst/>
              <a:gdLst/>
              <a:ahLst/>
              <a:cxnLst/>
              <a:rect l="l" t="t" r="r" b="b"/>
              <a:pathLst>
                <a:path w="4545659" h="2167467">
                  <a:moveTo>
                    <a:pt x="0" y="0"/>
                  </a:moveTo>
                  <a:lnTo>
                    <a:pt x="4545659" y="0"/>
                  </a:lnTo>
                  <a:lnTo>
                    <a:pt x="454565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AF3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061713" y="1380470"/>
            <a:ext cx="7526060" cy="752606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706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854108" y="2205377"/>
            <a:ext cx="8433892" cy="5876246"/>
          </a:xfrm>
          <a:custGeom>
            <a:avLst/>
            <a:gdLst/>
            <a:ahLst/>
            <a:cxnLst/>
            <a:rect l="l" t="t" r="r" b="b"/>
            <a:pathLst>
              <a:path w="8433892" h="5876246">
                <a:moveTo>
                  <a:pt x="0" y="0"/>
                </a:moveTo>
                <a:lnTo>
                  <a:pt x="8433892" y="0"/>
                </a:lnTo>
                <a:lnTo>
                  <a:pt x="8433892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214902"/>
            <a:ext cx="760095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442105"/>
                </a:solidFill>
                <a:latin typeface="Noto Serif Display Black"/>
              </a:rPr>
              <a:t>Tài liệu tham khảo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9637" y="4155968"/>
            <a:ext cx="5965690" cy="352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442105"/>
                </a:solidFill>
                <a:latin typeface="Prompt Medium"/>
              </a:rPr>
              <a:t>Link website w3shool: </a:t>
            </a:r>
            <a:r>
              <a:rPr lang="en-US" sz="2599" u="sng">
                <a:solidFill>
                  <a:srgbClr val="442105"/>
                </a:solidFill>
                <a:latin typeface="Prompt Medium"/>
                <a:hlinkClick r:id="rId3" tooltip="https://www.w3schools.com"/>
              </a:rPr>
              <a:t>https://www.w3schools.com</a:t>
            </a:r>
          </a:p>
          <a:p>
            <a:pPr>
              <a:lnSpc>
                <a:spcPts val="3119"/>
              </a:lnSpc>
            </a:pPr>
            <a:endParaRPr lang="en-US" sz="2599" u="sng">
              <a:solidFill>
                <a:srgbClr val="442105"/>
              </a:solidFill>
              <a:latin typeface="Prompt Medium"/>
              <a:hlinkClick r:id="rId3" tooltip="https://www.w3schools.com"/>
            </a:endParaRPr>
          </a:p>
          <a:p>
            <a:pPr marL="561337" lvl="1" indent="-280669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442105"/>
                </a:solidFill>
                <a:latin typeface="Prompt Medium"/>
              </a:rPr>
              <a:t>Link website bán giày (tham khảo giao diện): </a:t>
            </a:r>
            <a:r>
              <a:rPr lang="en-US" sz="2599" u="sng">
                <a:solidFill>
                  <a:srgbClr val="442105"/>
                </a:solidFill>
                <a:latin typeface="Prompt Medium"/>
                <a:hlinkClick r:id="rId4" tooltip="https://www.mwc.com.vn/"/>
              </a:rPr>
              <a:t>https://www.mwc.com.vn/</a:t>
            </a:r>
          </a:p>
          <a:p>
            <a:pPr>
              <a:lnSpc>
                <a:spcPts val="3119"/>
              </a:lnSpc>
            </a:pPr>
            <a:endParaRPr lang="en-US" sz="2599" u="sng">
              <a:solidFill>
                <a:srgbClr val="442105"/>
              </a:solidFill>
              <a:latin typeface="Prompt Medium"/>
              <a:hlinkClick r:id="rId4" tooltip="https://www.mwc.com.vn/"/>
            </a:endParaRPr>
          </a:p>
          <a:p>
            <a:pPr>
              <a:lnSpc>
                <a:spcPts val="3119"/>
              </a:lnSpc>
            </a:pPr>
            <a:endParaRPr lang="en-US" sz="2599" u="sng">
              <a:solidFill>
                <a:srgbClr val="442105"/>
              </a:solidFill>
              <a:latin typeface="Prompt Medium"/>
              <a:hlinkClick r:id="rId4" tooltip="https://www.mwc.com.vn/"/>
            </a:endParaRPr>
          </a:p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endParaRPr lang="en-US" sz="2599" u="sng">
              <a:solidFill>
                <a:srgbClr val="442105"/>
              </a:solidFill>
              <a:latin typeface="Prompt Medium"/>
              <a:hlinkClick r:id="rId4" tooltip="https://www.mwc.com.vn/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13909" y="500489"/>
            <a:ext cx="12200641" cy="122006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79344" y="3611728"/>
            <a:ext cx="14650704" cy="5646572"/>
          </a:xfrm>
          <a:custGeom>
            <a:avLst/>
            <a:gdLst/>
            <a:ahLst/>
            <a:cxnLst/>
            <a:rect l="l" t="t" r="r" b="b"/>
            <a:pathLst>
              <a:path w="14650704" h="5646572">
                <a:moveTo>
                  <a:pt x="0" y="0"/>
                </a:moveTo>
                <a:lnTo>
                  <a:pt x="14650705" y="0"/>
                </a:lnTo>
                <a:lnTo>
                  <a:pt x="14650705" y="5646572"/>
                </a:lnTo>
                <a:lnTo>
                  <a:pt x="0" y="5646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156" b="-2710"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86412" y="1978416"/>
            <a:ext cx="13333160" cy="3266624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888137" y="1203156"/>
            <a:ext cx="709055" cy="525792"/>
          </a:xfrm>
          <a:custGeom>
            <a:avLst/>
            <a:gdLst/>
            <a:ahLst/>
            <a:cxnLst/>
            <a:rect l="l" t="t" r="r" b="b"/>
            <a:pathLst>
              <a:path w="709055" h="525792">
                <a:moveTo>
                  <a:pt x="0" y="0"/>
                </a:moveTo>
                <a:lnTo>
                  <a:pt x="709055" y="0"/>
                </a:lnTo>
                <a:lnTo>
                  <a:pt x="709055" y="525792"/>
                </a:lnTo>
                <a:lnTo>
                  <a:pt x="0" y="525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30156" y="1259359"/>
            <a:ext cx="3025272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525" dirty="0">
                <a:solidFill>
                  <a:srgbClr val="000000"/>
                </a:solidFill>
                <a:latin typeface="Prompt Medium Bold"/>
              </a:rPr>
              <a:t>CAY KHE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6173" y="-788320"/>
            <a:ext cx="11863640" cy="118636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225802" y="1798291"/>
            <a:ext cx="2066997" cy="206698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 rot="72000">
              <a:off x="-36026" y="-36026"/>
              <a:ext cx="6422051" cy="6422027"/>
            </a:xfrm>
            <a:custGeom>
              <a:avLst/>
              <a:gdLst/>
              <a:ahLst/>
              <a:cxnLst/>
              <a:rect l="l" t="t" r="r" b="b"/>
              <a:pathLst>
                <a:path w="6422051" h="6422027">
                  <a:moveTo>
                    <a:pt x="6385330" y="3144559"/>
                  </a:moveTo>
                  <a:cubicBezTo>
                    <a:pt x="6422051" y="4897600"/>
                    <a:pt x="5030610" y="6348582"/>
                    <a:pt x="3277518" y="6385304"/>
                  </a:cubicBezTo>
                  <a:cubicBezTo>
                    <a:pt x="1524401" y="6422027"/>
                    <a:pt x="73444" y="5030584"/>
                    <a:pt x="36723" y="3277543"/>
                  </a:cubicBezTo>
                  <a:cubicBezTo>
                    <a:pt x="0" y="1524414"/>
                    <a:pt x="1391417" y="73445"/>
                    <a:pt x="3144534" y="36722"/>
                  </a:cubicBezTo>
                  <a:cubicBezTo>
                    <a:pt x="4897651" y="0"/>
                    <a:pt x="6348608" y="1391429"/>
                    <a:pt x="6385330" y="3144559"/>
                  </a:cubicBezTo>
                  <a:close/>
                </a:path>
              </a:pathLst>
            </a:custGeom>
            <a:blipFill>
              <a:blip r:embed="rId2"/>
              <a:stretch>
                <a:fillRect l="-1035" t="-21243" r="-1292" b="-15194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523238" y="2345875"/>
            <a:ext cx="7413568" cy="741353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141" t="-10582" r="-11104" b="-1954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474470" y="0"/>
            <a:ext cx="2573483" cy="2573473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964" r="-34016" b="-87938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20676" y="4670848"/>
            <a:ext cx="7413568" cy="2430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805936"/>
                </a:solidFill>
                <a:latin typeface="DejaVu Serif Bold"/>
              </a:rPr>
              <a:t>Chu </a:t>
            </a:r>
            <a:r>
              <a:rPr lang="en-US" sz="4600" dirty="0" err="1">
                <a:solidFill>
                  <a:srgbClr val="805936"/>
                </a:solidFill>
                <a:latin typeface="DejaVu Serif Bold"/>
              </a:rPr>
              <a:t>Thị</a:t>
            </a:r>
            <a:r>
              <a:rPr lang="en-US" sz="4600" dirty="0">
                <a:solidFill>
                  <a:srgbClr val="805936"/>
                </a:solidFill>
                <a:latin typeface="DejaVu Serif Bold"/>
              </a:rPr>
              <a:t> Thanh </a:t>
            </a:r>
            <a:r>
              <a:rPr lang="en-US" sz="4600" dirty="0" err="1">
                <a:solidFill>
                  <a:srgbClr val="805936"/>
                </a:solidFill>
                <a:latin typeface="DejaVu Serif Bold"/>
              </a:rPr>
              <a:t>Huyền</a:t>
            </a:r>
            <a:endParaRPr lang="en-US" sz="4600" dirty="0">
              <a:solidFill>
                <a:srgbClr val="805936"/>
              </a:solidFill>
              <a:latin typeface="DejaVu Serif Bold"/>
            </a:endParaRPr>
          </a:p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805936"/>
                </a:solidFill>
                <a:latin typeface="DejaVu Serif Bold"/>
              </a:rPr>
              <a:t>47.01.104.102</a:t>
            </a:r>
          </a:p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805936"/>
                </a:solidFill>
                <a:latin typeface="DejaVu Serif Bold"/>
              </a:rPr>
              <a:t>Database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39336" y="-3607768"/>
            <a:ext cx="11863640" cy="118636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221963" y="2668448"/>
            <a:ext cx="6947432" cy="694740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 rot="72000">
              <a:off x="-36026" y="-36026"/>
              <a:ext cx="6422051" cy="6422027"/>
            </a:xfrm>
            <a:custGeom>
              <a:avLst/>
              <a:gdLst/>
              <a:ahLst/>
              <a:cxnLst/>
              <a:rect l="l" t="t" r="r" b="b"/>
              <a:pathLst>
                <a:path w="6422051" h="6422027">
                  <a:moveTo>
                    <a:pt x="6385330" y="3144559"/>
                  </a:moveTo>
                  <a:cubicBezTo>
                    <a:pt x="6422051" y="4897600"/>
                    <a:pt x="5030610" y="6348582"/>
                    <a:pt x="3277518" y="6385304"/>
                  </a:cubicBezTo>
                  <a:cubicBezTo>
                    <a:pt x="1524401" y="6422027"/>
                    <a:pt x="73444" y="5030584"/>
                    <a:pt x="36723" y="3277543"/>
                  </a:cubicBezTo>
                  <a:cubicBezTo>
                    <a:pt x="0" y="1524414"/>
                    <a:pt x="1391417" y="73445"/>
                    <a:pt x="3144534" y="36722"/>
                  </a:cubicBezTo>
                  <a:cubicBezTo>
                    <a:pt x="4897651" y="0"/>
                    <a:pt x="6348608" y="1391429"/>
                    <a:pt x="6385330" y="3144559"/>
                  </a:cubicBezTo>
                  <a:close/>
                </a:path>
              </a:pathLst>
            </a:custGeom>
            <a:blipFill>
              <a:blip r:embed="rId3"/>
              <a:stretch>
                <a:fillRect l="-1035" t="-21243" r="-1292" b="-15194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307902" y="213743"/>
            <a:ext cx="2324061" cy="232405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41" t="-10582" r="-11104" b="-1954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010936" y="1717165"/>
            <a:ext cx="2277064" cy="2277055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964" r="-34016" b="-87938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0242" y="4762278"/>
            <a:ext cx="7863415" cy="253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4"/>
              </a:lnSpc>
            </a:pPr>
            <a:r>
              <a:rPr lang="en-US" sz="4788" dirty="0">
                <a:solidFill>
                  <a:srgbClr val="805936"/>
                </a:solidFill>
                <a:latin typeface="DejaVu Serif Bold"/>
              </a:rPr>
              <a:t>Võ </a:t>
            </a:r>
            <a:r>
              <a:rPr lang="en-US" sz="4788" dirty="0" err="1">
                <a:solidFill>
                  <a:srgbClr val="805936"/>
                </a:solidFill>
                <a:latin typeface="DejaVu Serif Bold"/>
              </a:rPr>
              <a:t>Thị</a:t>
            </a:r>
            <a:r>
              <a:rPr lang="en-US" sz="4788" dirty="0">
                <a:solidFill>
                  <a:srgbClr val="805936"/>
                </a:solidFill>
                <a:latin typeface="DejaVu Serif Bold"/>
              </a:rPr>
              <a:t> </a:t>
            </a:r>
            <a:r>
              <a:rPr lang="en-US" sz="4788" dirty="0" err="1">
                <a:solidFill>
                  <a:srgbClr val="805936"/>
                </a:solidFill>
                <a:latin typeface="DejaVu Serif Bold"/>
              </a:rPr>
              <a:t>Mỹ</a:t>
            </a:r>
            <a:r>
              <a:rPr lang="en-US" sz="4788" dirty="0">
                <a:solidFill>
                  <a:srgbClr val="805936"/>
                </a:solidFill>
                <a:latin typeface="DejaVu Serif Bold"/>
              </a:rPr>
              <a:t> </a:t>
            </a:r>
            <a:r>
              <a:rPr lang="en-US" sz="4788" dirty="0" err="1">
                <a:solidFill>
                  <a:srgbClr val="805936"/>
                </a:solidFill>
                <a:latin typeface="DejaVu Serif Bold"/>
              </a:rPr>
              <a:t>Ngọc</a:t>
            </a:r>
            <a:r>
              <a:rPr lang="en-US" sz="4788" dirty="0">
                <a:solidFill>
                  <a:srgbClr val="805936"/>
                </a:solidFill>
                <a:latin typeface="DejaVu Serif Bold"/>
              </a:rPr>
              <a:t> 47.01.104.142</a:t>
            </a:r>
          </a:p>
          <a:p>
            <a:pPr algn="ctr">
              <a:lnSpc>
                <a:spcPts val="6704"/>
              </a:lnSpc>
            </a:pPr>
            <a:r>
              <a:rPr lang="en-US" sz="4788" dirty="0" err="1">
                <a:solidFill>
                  <a:srgbClr val="805936"/>
                </a:solidFill>
                <a:latin typeface="DejaVu Serif Bold"/>
              </a:rPr>
              <a:t>FrontEnd</a:t>
            </a:r>
            <a:endParaRPr lang="en-US" sz="4788" dirty="0">
              <a:solidFill>
                <a:srgbClr val="805936"/>
              </a:solidFill>
              <a:latin typeface="DejaVu Serif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2063621" y="6266497"/>
            <a:ext cx="6978573" cy="660714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94" y="4151920"/>
            <a:ext cx="3798954" cy="4554910"/>
            <a:chOff x="0" y="0"/>
            <a:chExt cx="1245084" cy="1492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084" cy="1492844"/>
            </a:xfrm>
            <a:custGeom>
              <a:avLst/>
              <a:gdLst/>
              <a:ahLst/>
              <a:cxnLst/>
              <a:rect l="l" t="t" r="r" b="b"/>
              <a:pathLst>
                <a:path w="1245084" h="1492844">
                  <a:moveTo>
                    <a:pt x="0" y="0"/>
                  </a:moveTo>
                  <a:lnTo>
                    <a:pt x="1245084" y="0"/>
                  </a:lnTo>
                  <a:lnTo>
                    <a:pt x="1245084" y="1492844"/>
                  </a:lnTo>
                  <a:lnTo>
                    <a:pt x="0" y="1492844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594" y="4151920"/>
            <a:ext cx="3798954" cy="4591749"/>
            <a:chOff x="0" y="0"/>
            <a:chExt cx="5065272" cy="61223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65272" cy="6122331"/>
              <a:chOff x="0" y="0"/>
              <a:chExt cx="1160210" cy="14023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60210" cy="1402331"/>
              </a:xfrm>
              <a:custGeom>
                <a:avLst/>
                <a:gdLst/>
                <a:ahLst/>
                <a:cxnLst/>
                <a:rect l="l" t="t" r="r" b="b"/>
                <a:pathLst>
                  <a:path w="1160210" h="1402331">
                    <a:moveTo>
                      <a:pt x="0" y="0"/>
                    </a:moveTo>
                    <a:lnTo>
                      <a:pt x="1160210" y="0"/>
                    </a:lnTo>
                    <a:lnTo>
                      <a:pt x="1160210" y="1402331"/>
                    </a:lnTo>
                    <a:lnTo>
                      <a:pt x="0" y="1402331"/>
                    </a:lnTo>
                    <a:close/>
                  </a:path>
                </a:pathLst>
              </a:custGeom>
              <a:solidFill>
                <a:srgbClr val="FAF3E9"/>
              </a:solidFill>
              <a:ln>
                <a:noFill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54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611093" y="3425234"/>
              <a:ext cx="3843087" cy="2204971"/>
            </a:xfrm>
            <a:custGeom>
              <a:avLst/>
              <a:gdLst/>
              <a:ahLst/>
              <a:cxnLst/>
              <a:rect l="l" t="t" r="r" b="b"/>
              <a:pathLst>
                <a:path w="3843087" h="2204971">
                  <a:moveTo>
                    <a:pt x="0" y="0"/>
                  </a:moveTo>
                  <a:lnTo>
                    <a:pt x="3843086" y="0"/>
                  </a:lnTo>
                  <a:lnTo>
                    <a:pt x="3843086" y="2204971"/>
                  </a:lnTo>
                  <a:lnTo>
                    <a:pt x="0" y="220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330469" y="853813"/>
              <a:ext cx="4404334" cy="472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97"/>
                </a:lnSpc>
                <a:spcBef>
                  <a:spcPct val="0"/>
                </a:spcBef>
              </a:pPr>
              <a:r>
                <a:rPr lang="en-US" sz="2414">
                  <a:solidFill>
                    <a:srgbClr val="442105"/>
                  </a:solidFill>
                  <a:latin typeface="Prompt Medium Semi-Bold"/>
                </a:rPr>
                <a:t>I. TỔNG QUAN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1203156"/>
            <a:ext cx="12200641" cy="1220064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706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753611" y="-5444958"/>
            <a:ext cx="8562282" cy="856228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278517" y="6429375"/>
            <a:ext cx="8562282" cy="856228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49048" y="4115081"/>
            <a:ext cx="3603792" cy="4628587"/>
            <a:chOff x="0" y="0"/>
            <a:chExt cx="4805056" cy="617144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805056" cy="6171449"/>
              <a:chOff x="0" y="0"/>
              <a:chExt cx="1160210" cy="149013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160210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1160210" h="1490133">
                    <a:moveTo>
                      <a:pt x="0" y="0"/>
                    </a:moveTo>
                    <a:lnTo>
                      <a:pt x="1160210" y="0"/>
                    </a:lnTo>
                    <a:lnTo>
                      <a:pt x="1160210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  <a:ln>
                <a:noFill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54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58476" y="791389"/>
              <a:ext cx="4488105" cy="466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48"/>
                </a:lnSpc>
                <a:spcBef>
                  <a:spcPct val="0"/>
                </a:spcBef>
              </a:pPr>
              <a:r>
                <a:rPr lang="en-US" sz="2290">
                  <a:solidFill>
                    <a:srgbClr val="442105"/>
                  </a:solidFill>
                  <a:latin typeface="Prompt Medium Semi-Bold"/>
                </a:rPr>
                <a:t>II. THIẾT KẾ GIAO DIỆN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627228" y="4115081"/>
            <a:ext cx="3575110" cy="4591749"/>
            <a:chOff x="0" y="0"/>
            <a:chExt cx="4766813" cy="6122331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4766813" cy="6122331"/>
              <a:chOff x="0" y="0"/>
              <a:chExt cx="1160210" cy="149013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160210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1160210" h="1490133">
                    <a:moveTo>
                      <a:pt x="0" y="0"/>
                    </a:moveTo>
                    <a:lnTo>
                      <a:pt x="1160210" y="0"/>
                    </a:lnTo>
                    <a:lnTo>
                      <a:pt x="1160210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10997" y="785015"/>
              <a:ext cx="4144819" cy="46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>
                  <a:solidFill>
                    <a:srgbClr val="442105"/>
                  </a:solidFill>
                  <a:latin typeface="Prompt Medium Semi-Bold"/>
                </a:rPr>
                <a:t>III. CƠ SỞ DỮ LIỆU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466049" y="2214080"/>
              <a:ext cx="4297786" cy="3857138"/>
            </a:xfrm>
            <a:custGeom>
              <a:avLst/>
              <a:gdLst/>
              <a:ahLst/>
              <a:cxnLst/>
              <a:rect l="l" t="t" r="r" b="b"/>
              <a:pathLst>
                <a:path w="4297786" h="3857138">
                  <a:moveTo>
                    <a:pt x="0" y="0"/>
                  </a:moveTo>
                  <a:lnTo>
                    <a:pt x="4297786" y="0"/>
                  </a:lnTo>
                  <a:lnTo>
                    <a:pt x="4297786" y="3857138"/>
                  </a:lnTo>
                  <a:lnTo>
                    <a:pt x="0" y="3857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424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13684190" y="4115081"/>
            <a:ext cx="3575110" cy="4628587"/>
            <a:chOff x="0" y="0"/>
            <a:chExt cx="4766813" cy="617144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766813" cy="6122331"/>
              <a:chOff x="0" y="0"/>
              <a:chExt cx="1160210" cy="149013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160210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1160210" h="1490133">
                    <a:moveTo>
                      <a:pt x="0" y="0"/>
                    </a:moveTo>
                    <a:lnTo>
                      <a:pt x="1160210" y="0"/>
                    </a:lnTo>
                    <a:lnTo>
                      <a:pt x="1160210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10997" y="785015"/>
              <a:ext cx="4144819" cy="46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>
                  <a:solidFill>
                    <a:srgbClr val="442105"/>
                  </a:solidFill>
                  <a:latin typeface="Prompt Medium Semi-Bold"/>
                </a:rPr>
                <a:t>IV. TỔNG KẾT</a:t>
              </a:r>
            </a:p>
          </p:txBody>
        </p:sp>
        <p:sp>
          <p:nvSpPr>
            <p:cNvPr id="36" name="Freeform 36"/>
            <p:cNvSpPr/>
            <p:nvPr/>
          </p:nvSpPr>
          <p:spPr>
            <a:xfrm>
              <a:off x="354606" y="2113849"/>
              <a:ext cx="4057600" cy="4057600"/>
            </a:xfrm>
            <a:custGeom>
              <a:avLst/>
              <a:gdLst/>
              <a:ahLst/>
              <a:cxnLst/>
              <a:rect l="l" t="t" r="r" b="b"/>
              <a:pathLst>
                <a:path w="4057600" h="4057600">
                  <a:moveTo>
                    <a:pt x="0" y="0"/>
                  </a:moveTo>
                  <a:lnTo>
                    <a:pt x="4057601" y="0"/>
                  </a:lnTo>
                  <a:lnTo>
                    <a:pt x="4057601" y="4057600"/>
                  </a:lnTo>
                  <a:lnTo>
                    <a:pt x="0" y="4057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5805962" y="5775642"/>
            <a:ext cx="2892853" cy="2892853"/>
          </a:xfrm>
          <a:custGeom>
            <a:avLst/>
            <a:gdLst/>
            <a:ahLst/>
            <a:cxnLst/>
            <a:rect l="l" t="t" r="r" b="b"/>
            <a:pathLst>
              <a:path w="2892853" h="2892853">
                <a:moveTo>
                  <a:pt x="0" y="0"/>
                </a:moveTo>
                <a:lnTo>
                  <a:pt x="2892853" y="0"/>
                </a:lnTo>
                <a:lnTo>
                  <a:pt x="2892853" y="2892853"/>
                </a:lnTo>
                <a:lnTo>
                  <a:pt x="0" y="2892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4681607" y="1509869"/>
            <a:ext cx="8924787" cy="95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71"/>
              </a:lnSpc>
              <a:spcBef>
                <a:spcPct val="0"/>
              </a:spcBef>
            </a:pPr>
            <a:r>
              <a:rPr lang="en-US" sz="6309" dirty="0">
                <a:solidFill>
                  <a:srgbClr val="442105"/>
                </a:solidFill>
                <a:latin typeface=".VnTime" panose="020B7200000000000000" pitchFamily="34" charset="0"/>
              </a:rPr>
              <a:t>CAYKHE Shoes Store</a:t>
            </a:r>
          </a:p>
        </p:txBody>
      </p:sp>
      <p:sp>
        <p:nvSpPr>
          <p:cNvPr id="39" name="Freeform 39"/>
          <p:cNvSpPr/>
          <p:nvPr/>
        </p:nvSpPr>
        <p:spPr>
          <a:xfrm>
            <a:off x="888137" y="1203156"/>
            <a:ext cx="709055" cy="525792"/>
          </a:xfrm>
          <a:custGeom>
            <a:avLst/>
            <a:gdLst/>
            <a:ahLst/>
            <a:cxnLst/>
            <a:rect l="l" t="t" r="r" b="b"/>
            <a:pathLst>
              <a:path w="709055" h="525792">
                <a:moveTo>
                  <a:pt x="0" y="0"/>
                </a:moveTo>
                <a:lnTo>
                  <a:pt x="709055" y="0"/>
                </a:lnTo>
                <a:lnTo>
                  <a:pt x="709055" y="525792"/>
                </a:lnTo>
                <a:lnTo>
                  <a:pt x="0" y="525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830156" y="1328447"/>
            <a:ext cx="2851451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525" dirty="0">
                <a:solidFill>
                  <a:srgbClr val="000000"/>
                </a:solidFill>
                <a:latin typeface=".VnTime" panose="020B7200000000000000" pitchFamily="34" charset="0"/>
              </a:rPr>
              <a:t>CAY KHE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9958" y="-6833935"/>
            <a:ext cx="12200641" cy="122006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52600" y="-5448300"/>
            <a:ext cx="8562282" cy="85622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78517" y="6429375"/>
            <a:ext cx="8562282" cy="85622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3881" y="2429939"/>
            <a:ext cx="10772114" cy="6828361"/>
            <a:chOff x="0" y="0"/>
            <a:chExt cx="3530494" cy="22379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30494" cy="2237953"/>
            </a:xfrm>
            <a:custGeom>
              <a:avLst/>
              <a:gdLst/>
              <a:ahLst/>
              <a:cxnLst/>
              <a:rect l="l" t="t" r="r" b="b"/>
              <a:pathLst>
                <a:path w="3530494" h="2237953">
                  <a:moveTo>
                    <a:pt x="0" y="0"/>
                  </a:moveTo>
                  <a:lnTo>
                    <a:pt x="3530494" y="0"/>
                  </a:lnTo>
                  <a:lnTo>
                    <a:pt x="3530494" y="2237953"/>
                  </a:lnTo>
                  <a:lnTo>
                    <a:pt x="0" y="2237953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42664" y="2893486"/>
            <a:ext cx="1996305" cy="1250079"/>
          </a:xfrm>
          <a:custGeom>
            <a:avLst/>
            <a:gdLst/>
            <a:ahLst/>
            <a:cxnLst/>
            <a:rect l="l" t="t" r="r" b="b"/>
            <a:pathLst>
              <a:path w="1996305" h="1250079">
                <a:moveTo>
                  <a:pt x="0" y="0"/>
                </a:moveTo>
                <a:lnTo>
                  <a:pt x="1996305" y="0"/>
                </a:lnTo>
                <a:lnTo>
                  <a:pt x="1996305" y="1250080"/>
                </a:lnTo>
                <a:lnTo>
                  <a:pt x="0" y="125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0" r="-457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261233" y="2893486"/>
            <a:ext cx="345732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0"/>
              </a:lnSpc>
              <a:spcBef>
                <a:spcPct val="0"/>
              </a:spcBef>
            </a:pPr>
            <a:r>
              <a:rPr lang="en-US" sz="2950" dirty="0">
                <a:solidFill>
                  <a:srgbClr val="442105"/>
                </a:solidFill>
                <a:latin typeface=".VnTime" panose="020B7200000000000000" pitchFamily="34" charset="0"/>
              </a:rPr>
              <a:t>I. TỔNG QUAN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96907" y="1347948"/>
            <a:ext cx="446239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1"/>
              </a:lnSpc>
              <a:spcBef>
                <a:spcPct val="0"/>
              </a:spcBef>
            </a:pPr>
            <a:r>
              <a:rPr lang="en-US" sz="2509" dirty="0">
                <a:solidFill>
                  <a:srgbClr val="442105"/>
                </a:solidFill>
                <a:latin typeface="Prompt Medium Semi-Bold"/>
              </a:rPr>
              <a:t>CAYKHE </a:t>
            </a:r>
            <a:r>
              <a:rPr lang="en-US" sz="2509" dirty="0">
                <a:solidFill>
                  <a:srgbClr val="442105"/>
                </a:solidFill>
                <a:latin typeface=".VnTime" panose="020B7200000000000000" pitchFamily="34" charset="0"/>
              </a:rPr>
              <a:t>Shoes</a:t>
            </a:r>
            <a:r>
              <a:rPr lang="en-US" sz="2509" dirty="0">
                <a:solidFill>
                  <a:srgbClr val="442105"/>
                </a:solidFill>
                <a:latin typeface="Prompt Medium Semi-Bold"/>
              </a:rPr>
              <a:t> Store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667945" y="4629713"/>
            <a:ext cx="1800452" cy="4628587"/>
            <a:chOff x="0" y="0"/>
            <a:chExt cx="2400603" cy="617144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400603" cy="6171449"/>
              <a:chOff x="0" y="0"/>
              <a:chExt cx="579640" cy="1490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79640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79640" h="1490133">
                    <a:moveTo>
                      <a:pt x="0" y="0"/>
                    </a:moveTo>
                    <a:lnTo>
                      <a:pt x="579640" y="0"/>
                    </a:lnTo>
                    <a:lnTo>
                      <a:pt x="579640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  <a:ln>
                <a:noFill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559" tIns="41559" rIns="41559" bIns="41559" rtlCol="0" anchor="ctr"/>
              <a:lstStyle/>
              <a:p>
                <a:pPr marL="0" lvl="0" indent="0" algn="ctr">
                  <a:lnSpc>
                    <a:spcPts val="354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02695" y="791389"/>
              <a:ext cx="1749950" cy="13809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748"/>
                </a:lnSpc>
                <a:spcBef>
                  <a:spcPct val="0"/>
                </a:spcBef>
              </a:pPr>
              <a:r>
                <a:rPr lang="en-US" sz="2290" dirty="0">
                  <a:solidFill>
                    <a:srgbClr val="442105"/>
                  </a:solidFill>
                  <a:latin typeface=".VnTime" panose="020B7200000000000000" pitchFamily="34" charset="0"/>
                </a:rPr>
                <a:t>II. THIẾT KẾ GIAO DIỆN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347958" y="4272452"/>
              <a:ext cx="1704686" cy="1577539"/>
            </a:xfrm>
            <a:custGeom>
              <a:avLst/>
              <a:gdLst/>
              <a:ahLst/>
              <a:cxnLst/>
              <a:rect l="l" t="t" r="r" b="b"/>
              <a:pathLst>
                <a:path w="1704686" h="1577539">
                  <a:moveTo>
                    <a:pt x="0" y="0"/>
                  </a:moveTo>
                  <a:lnTo>
                    <a:pt x="1704686" y="0"/>
                  </a:lnTo>
                  <a:lnTo>
                    <a:pt x="1704686" y="1577539"/>
                  </a:lnTo>
                  <a:lnTo>
                    <a:pt x="0" y="1577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734" r="-8877" b="-11918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3828771" y="4255642"/>
            <a:ext cx="2504589" cy="5002659"/>
            <a:chOff x="0" y="-547879"/>
            <a:chExt cx="3339453" cy="667021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-547879"/>
              <a:ext cx="3339453" cy="6670210"/>
              <a:chOff x="0" y="-133350"/>
              <a:chExt cx="812800" cy="162348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80105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80105" h="1490133">
                    <a:moveTo>
                      <a:pt x="0" y="0"/>
                    </a:moveTo>
                    <a:lnTo>
                      <a:pt x="580105" y="0"/>
                    </a:lnTo>
                    <a:lnTo>
                      <a:pt x="580105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228" tIns="41228" rIns="41228" bIns="41228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13529" y="785015"/>
              <a:ext cx="1858879" cy="9233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 dirty="0">
                  <a:solidFill>
                    <a:srgbClr val="442105"/>
                  </a:solidFill>
                  <a:latin typeface=".VnTime" panose="020B7200000000000000" pitchFamily="34" charset="0"/>
                </a:rPr>
                <a:t>III. CƠ SỞ DỮ LIỆU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9115" y="4156031"/>
              <a:ext cx="2105177" cy="1889335"/>
            </a:xfrm>
            <a:custGeom>
              <a:avLst/>
              <a:gdLst/>
              <a:ahLst/>
              <a:cxnLst/>
              <a:rect l="l" t="t" r="r" b="b"/>
              <a:pathLst>
                <a:path w="2105177" h="1889335">
                  <a:moveTo>
                    <a:pt x="0" y="0"/>
                  </a:moveTo>
                  <a:lnTo>
                    <a:pt x="2105177" y="0"/>
                  </a:lnTo>
                  <a:lnTo>
                    <a:pt x="2105177" y="1889335"/>
                  </a:lnTo>
                  <a:lnTo>
                    <a:pt x="0" y="1889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1424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5940279" y="4666551"/>
            <a:ext cx="1807628" cy="4591749"/>
            <a:chOff x="0" y="0"/>
            <a:chExt cx="2410171" cy="6122331"/>
          </a:xfrm>
        </p:grpSpPr>
        <p:grpSp>
          <p:nvGrpSpPr>
            <p:cNvPr id="30" name="Group 30"/>
            <p:cNvGrpSpPr/>
            <p:nvPr/>
          </p:nvGrpSpPr>
          <p:grpSpPr>
            <a:xfrm>
              <a:off x="109769" y="0"/>
              <a:ext cx="2190632" cy="6122331"/>
              <a:chOff x="0" y="0"/>
              <a:chExt cx="533185" cy="149013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33185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33185" h="1490133">
                    <a:moveTo>
                      <a:pt x="0" y="0"/>
                    </a:moveTo>
                    <a:lnTo>
                      <a:pt x="533185" y="0"/>
                    </a:lnTo>
                    <a:lnTo>
                      <a:pt x="533185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228" tIns="41228" rIns="41228" bIns="41228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536121" y="803397"/>
              <a:ext cx="1337930" cy="138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 dirty="0">
                  <a:solidFill>
                    <a:srgbClr val="442105"/>
                  </a:solidFill>
                  <a:latin typeface=".VnTime" panose="020B7200000000000000" pitchFamily="34" charset="0"/>
                </a:rPr>
                <a:t>IV. TỔNG KẾT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3635195"/>
              <a:ext cx="2410171" cy="2410171"/>
            </a:xfrm>
            <a:custGeom>
              <a:avLst/>
              <a:gdLst/>
              <a:ahLst/>
              <a:cxnLst/>
              <a:rect l="l" t="t" r="r" b="b"/>
              <a:pathLst>
                <a:path w="2410171" h="2410171">
                  <a:moveTo>
                    <a:pt x="0" y="0"/>
                  </a:moveTo>
                  <a:lnTo>
                    <a:pt x="2410171" y="0"/>
                  </a:lnTo>
                  <a:lnTo>
                    <a:pt x="2410171" y="2410171"/>
                  </a:lnTo>
                  <a:lnTo>
                    <a:pt x="0" y="2410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2253025" y="4372166"/>
            <a:ext cx="7473739" cy="304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4"/>
              </a:lnSpc>
            </a:pPr>
            <a:r>
              <a:rPr lang="en-US" sz="3367" dirty="0" err="1">
                <a:solidFill>
                  <a:srgbClr val="805936"/>
                </a:solidFill>
                <a:latin typeface=".VnTime" panose="020B7200000000000000" pitchFamily="34" charset="0"/>
              </a:rPr>
              <a:t>Mục</a:t>
            </a:r>
            <a:r>
              <a:rPr lang="en-US" sz="3367" dirty="0">
                <a:solidFill>
                  <a:srgbClr val="805936"/>
                </a:solidFill>
                <a:latin typeface=".VnTime" panose="020B7200000000000000" pitchFamily="34" charset="0"/>
              </a:rPr>
              <a:t> </a:t>
            </a:r>
            <a:r>
              <a:rPr lang="en-US" sz="3367" dirty="0" err="1">
                <a:solidFill>
                  <a:srgbClr val="805936"/>
                </a:solidFill>
                <a:latin typeface=".VnTime" panose="020B7200000000000000" pitchFamily="34" charset="0"/>
              </a:rPr>
              <a:t>tiêu</a:t>
            </a:r>
            <a:endParaRPr lang="en-US" sz="3367" dirty="0">
              <a:solidFill>
                <a:srgbClr val="805936"/>
              </a:solidFill>
              <a:latin typeface=".VnTime" panose="020B7200000000000000" pitchFamily="34" charset="0"/>
            </a:endParaRPr>
          </a:p>
          <a:p>
            <a:pPr>
              <a:lnSpc>
                <a:spcPts val="5179"/>
              </a:lnSpc>
            </a:pP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Tạo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ra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giao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diện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người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dùng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thân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thiện</a:t>
            </a:r>
            <a:endParaRPr lang="en-US" sz="2576" dirty="0">
              <a:solidFill>
                <a:srgbClr val="000000"/>
              </a:solidFill>
              <a:latin typeface=".VnTime" panose="020B7200000000000000" pitchFamily="34" charset="0"/>
            </a:endParaRPr>
          </a:p>
          <a:p>
            <a:pPr>
              <a:lnSpc>
                <a:spcPts val="4328"/>
              </a:lnSpc>
            </a:pP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Cung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cấp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trải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nghiệm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mua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sắm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trực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tuyến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tốt</a:t>
            </a:r>
            <a:endParaRPr lang="en-US" sz="2576" dirty="0">
              <a:solidFill>
                <a:srgbClr val="000000"/>
              </a:solidFill>
              <a:latin typeface=".VnTime" panose="020B7200000000000000" pitchFamily="34" charset="0"/>
            </a:endParaRPr>
          </a:p>
          <a:p>
            <a:pPr>
              <a:lnSpc>
                <a:spcPts val="6441"/>
              </a:lnSpc>
            </a:pP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Quản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lý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và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lưu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trữ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</a:t>
            </a:r>
            <a:r>
              <a:rPr lang="en-US" sz="2576" dirty="0" err="1">
                <a:solidFill>
                  <a:srgbClr val="000000"/>
                </a:solidFill>
                <a:latin typeface=".VnTime" panose="020B7200000000000000" pitchFamily="34" charset="0"/>
              </a:rPr>
              <a:t>thông</a:t>
            </a:r>
            <a:r>
              <a:rPr lang="en-US" sz="2576" dirty="0">
                <a:solidFill>
                  <a:srgbClr val="000000"/>
                </a:solidFill>
                <a:latin typeface=".VnTime" panose="020B7200000000000000" pitchFamily="34" charset="0"/>
              </a:rPr>
              <a:t> tin</a:t>
            </a:r>
          </a:p>
          <a:p>
            <a:pPr>
              <a:lnSpc>
                <a:spcPts val="3643"/>
              </a:lnSpc>
            </a:pPr>
            <a:endParaRPr lang="en-US" sz="2576" dirty="0">
              <a:solidFill>
                <a:srgbClr val="000000"/>
              </a:solidFill>
              <a:latin typeface=".VnTime" panose="020B7200000000000000" pitchFamily="34" charset="0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1242664" y="5261525"/>
            <a:ext cx="502183" cy="364710"/>
          </a:xfrm>
          <a:custGeom>
            <a:avLst/>
            <a:gdLst/>
            <a:ahLst/>
            <a:cxnLst/>
            <a:rect l="l" t="t" r="r" b="b"/>
            <a:pathLst>
              <a:path w="502183" h="364710">
                <a:moveTo>
                  <a:pt x="0" y="0"/>
                </a:moveTo>
                <a:lnTo>
                  <a:pt x="502183" y="0"/>
                </a:lnTo>
                <a:lnTo>
                  <a:pt x="502183" y="364710"/>
                </a:lnTo>
                <a:lnTo>
                  <a:pt x="0" y="364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242664" y="5928205"/>
            <a:ext cx="502183" cy="364710"/>
          </a:xfrm>
          <a:custGeom>
            <a:avLst/>
            <a:gdLst/>
            <a:ahLst/>
            <a:cxnLst/>
            <a:rect l="l" t="t" r="r" b="b"/>
            <a:pathLst>
              <a:path w="502183" h="364710">
                <a:moveTo>
                  <a:pt x="0" y="0"/>
                </a:moveTo>
                <a:lnTo>
                  <a:pt x="502183" y="0"/>
                </a:lnTo>
                <a:lnTo>
                  <a:pt x="502183" y="364710"/>
                </a:lnTo>
                <a:lnTo>
                  <a:pt x="0" y="364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42664" y="6597715"/>
            <a:ext cx="502183" cy="364710"/>
          </a:xfrm>
          <a:custGeom>
            <a:avLst/>
            <a:gdLst/>
            <a:ahLst/>
            <a:cxnLst/>
            <a:rect l="l" t="t" r="r" b="b"/>
            <a:pathLst>
              <a:path w="502183" h="364710">
                <a:moveTo>
                  <a:pt x="0" y="0"/>
                </a:moveTo>
                <a:lnTo>
                  <a:pt x="502183" y="0"/>
                </a:lnTo>
                <a:lnTo>
                  <a:pt x="502183" y="364711"/>
                </a:lnTo>
                <a:lnTo>
                  <a:pt x="0" y="364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888137" y="1203156"/>
            <a:ext cx="709055" cy="525792"/>
          </a:xfrm>
          <a:custGeom>
            <a:avLst/>
            <a:gdLst/>
            <a:ahLst/>
            <a:cxnLst/>
            <a:rect l="l" t="t" r="r" b="b"/>
            <a:pathLst>
              <a:path w="709055" h="525792">
                <a:moveTo>
                  <a:pt x="0" y="0"/>
                </a:moveTo>
                <a:lnTo>
                  <a:pt x="709055" y="0"/>
                </a:lnTo>
                <a:lnTo>
                  <a:pt x="709055" y="525792"/>
                </a:lnTo>
                <a:lnTo>
                  <a:pt x="0" y="525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830156" y="1259359"/>
            <a:ext cx="2834045" cy="34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525" dirty="0">
                <a:solidFill>
                  <a:srgbClr val="000000"/>
                </a:solidFill>
                <a:latin typeface=".VnTime" panose="020B7200000000000000" pitchFamily="34" charset="0"/>
              </a:rPr>
              <a:t>CAY KHE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993779" cy="3371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93779" cy="3371501"/>
            </a:xfrm>
            <a:custGeom>
              <a:avLst/>
              <a:gdLst/>
              <a:ahLst/>
              <a:cxnLst/>
              <a:rect l="l" t="t" r="r" b="b"/>
              <a:pathLst>
                <a:path w="5993779" h="3371501">
                  <a:moveTo>
                    <a:pt x="0" y="0"/>
                  </a:moveTo>
                  <a:lnTo>
                    <a:pt x="5993779" y="0"/>
                  </a:lnTo>
                  <a:lnTo>
                    <a:pt x="5993779" y="3371501"/>
                  </a:lnTo>
                  <a:lnTo>
                    <a:pt x="0" y="3371501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440996" y="3683429"/>
            <a:ext cx="10553328" cy="9676320"/>
            <a:chOff x="0" y="0"/>
            <a:chExt cx="1001806" cy="918553"/>
          </a:xfrm>
        </p:grpSpPr>
        <p:sp>
          <p:nvSpPr>
            <p:cNvPr id="6" name="Freeform 6"/>
            <p:cNvSpPr/>
            <p:nvPr/>
          </p:nvSpPr>
          <p:spPr>
            <a:xfrm>
              <a:off x="43676" y="0"/>
              <a:ext cx="914455" cy="918553"/>
            </a:xfrm>
            <a:custGeom>
              <a:avLst/>
              <a:gdLst/>
              <a:ahLst/>
              <a:cxnLst/>
              <a:rect l="l" t="t" r="r" b="b"/>
              <a:pathLst>
                <a:path w="914455" h="918553">
                  <a:moveTo>
                    <a:pt x="457227" y="0"/>
                  </a:moveTo>
                  <a:cubicBezTo>
                    <a:pt x="710077" y="1131"/>
                    <a:pt x="914454" y="206424"/>
                    <a:pt x="914454" y="459277"/>
                  </a:cubicBezTo>
                  <a:cubicBezTo>
                    <a:pt x="914454" y="712129"/>
                    <a:pt x="710077" y="917423"/>
                    <a:pt x="457227" y="918553"/>
                  </a:cubicBezTo>
                  <a:cubicBezTo>
                    <a:pt x="204377" y="917423"/>
                    <a:pt x="0" y="712129"/>
                    <a:pt x="0" y="459277"/>
                  </a:cubicBezTo>
                  <a:cubicBezTo>
                    <a:pt x="0" y="206424"/>
                    <a:pt x="204377" y="1131"/>
                    <a:pt x="45722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834993" y="-5113116"/>
            <a:ext cx="8562282" cy="85622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22066" y="1628720"/>
            <a:ext cx="4565333" cy="63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26"/>
              </a:lnSpc>
              <a:spcBef>
                <a:spcPct val="0"/>
              </a:spcBef>
            </a:pPr>
            <a:r>
              <a:rPr lang="en-US" sz="3481" u="none" dirty="0" err="1">
                <a:solidFill>
                  <a:srgbClr val="805936"/>
                </a:solidFill>
                <a:latin typeface="Noto Serif Display Black"/>
              </a:rPr>
              <a:t>Phạm</a:t>
            </a:r>
            <a:r>
              <a:rPr lang="en-US" sz="3481" u="none" dirty="0">
                <a:solidFill>
                  <a:srgbClr val="805936"/>
                </a:solidFill>
                <a:latin typeface="Noto Serif Display Black"/>
              </a:rPr>
              <a:t> vi </a:t>
            </a:r>
            <a:r>
              <a:rPr lang="en-US" sz="3481" u="none" dirty="0" err="1">
                <a:solidFill>
                  <a:srgbClr val="805936"/>
                </a:solidFill>
                <a:latin typeface="Noto Serif Display Black"/>
              </a:rPr>
              <a:t>nghiên</a:t>
            </a:r>
            <a:r>
              <a:rPr lang="en-US" sz="3481" u="none" dirty="0">
                <a:solidFill>
                  <a:srgbClr val="805936"/>
                </a:solidFill>
                <a:latin typeface="Noto Serif Display Black"/>
              </a:rPr>
              <a:t> </a:t>
            </a:r>
            <a:r>
              <a:rPr lang="en-US" sz="3481" u="none" dirty="0" err="1">
                <a:solidFill>
                  <a:srgbClr val="805936"/>
                </a:solidFill>
                <a:latin typeface="Noto Serif Display Black"/>
              </a:rPr>
              <a:t>cứu</a:t>
            </a:r>
            <a:endParaRPr lang="en-US" sz="3481" u="none" dirty="0">
              <a:solidFill>
                <a:srgbClr val="805936"/>
              </a:solidFill>
              <a:latin typeface="Noto Serif Display Black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55709" y="4912647"/>
            <a:ext cx="1996305" cy="1250079"/>
          </a:xfrm>
          <a:custGeom>
            <a:avLst/>
            <a:gdLst/>
            <a:ahLst/>
            <a:cxnLst/>
            <a:rect l="l" t="t" r="r" b="b"/>
            <a:pathLst>
              <a:path w="1996305" h="1250079">
                <a:moveTo>
                  <a:pt x="0" y="0"/>
                </a:moveTo>
                <a:lnTo>
                  <a:pt x="1996306" y="0"/>
                </a:lnTo>
                <a:lnTo>
                  <a:pt x="1996306" y="1250079"/>
                </a:lnTo>
                <a:lnTo>
                  <a:pt x="0" y="125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0" r="-457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077498" y="3117611"/>
            <a:ext cx="10001131" cy="540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6153"/>
              </a:lnSpc>
              <a:buFont typeface="Arial"/>
              <a:buChar char="•"/>
            </a:pP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Thiết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kế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giao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diện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thân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thiện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người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dùng</a:t>
            </a:r>
            <a:endParaRPr lang="en-US" sz="3399" dirty="0">
              <a:solidFill>
                <a:srgbClr val="805936"/>
              </a:solidFill>
              <a:latin typeface="Montserrat"/>
            </a:endParaRPr>
          </a:p>
          <a:p>
            <a:pPr marL="734059" lvl="1" indent="-367030">
              <a:lnSpc>
                <a:spcPts val="6153"/>
              </a:lnSpc>
              <a:buFont typeface="Arial"/>
              <a:buChar char="•"/>
            </a:pP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Quản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lý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giày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và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cơ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sở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dữ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liệu</a:t>
            </a:r>
            <a:endParaRPr lang="en-US" sz="3399" dirty="0">
              <a:solidFill>
                <a:srgbClr val="805936"/>
              </a:solidFill>
              <a:latin typeface="Montserrat"/>
            </a:endParaRPr>
          </a:p>
          <a:p>
            <a:pPr marL="734059" lvl="1" indent="-367030">
              <a:lnSpc>
                <a:spcPts val="6153"/>
              </a:lnSpc>
              <a:buFont typeface="Arial"/>
              <a:buChar char="•"/>
            </a:pP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Chức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năng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quản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lý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giỏ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hàng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và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thanh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toán</a:t>
            </a:r>
            <a:endParaRPr lang="en-US" sz="3399" dirty="0">
              <a:solidFill>
                <a:srgbClr val="805936"/>
              </a:solidFill>
              <a:latin typeface="Montserrat"/>
            </a:endParaRPr>
          </a:p>
          <a:p>
            <a:pPr marL="734059" lvl="1" indent="-367030">
              <a:lnSpc>
                <a:spcPts val="6153"/>
              </a:lnSpc>
              <a:buFont typeface="Arial"/>
              <a:buChar char="•"/>
            </a:pP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Chức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năng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quản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lý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người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dùng</a:t>
            </a:r>
            <a:endParaRPr lang="en-US" sz="3399" dirty="0">
              <a:solidFill>
                <a:srgbClr val="805936"/>
              </a:solidFill>
              <a:latin typeface="Montserrat"/>
            </a:endParaRPr>
          </a:p>
          <a:p>
            <a:pPr marL="734059" lvl="1" indent="-367030">
              <a:lnSpc>
                <a:spcPts val="6153"/>
              </a:lnSpc>
              <a:buFont typeface="Arial"/>
              <a:buChar char="•"/>
            </a:pP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Chức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năng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tìm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kiếm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</a:p>
          <a:p>
            <a:pPr marL="734059" lvl="1" indent="-367030">
              <a:lnSpc>
                <a:spcPts val="6153"/>
              </a:lnSpc>
              <a:buFont typeface="Arial"/>
              <a:buChar char="•"/>
            </a:pP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Quản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lý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đơn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hàng</a:t>
            </a:r>
            <a:endParaRPr lang="en-US" sz="3399" dirty="0">
              <a:solidFill>
                <a:srgbClr val="805936"/>
              </a:solidFill>
              <a:latin typeface="Montserrat"/>
            </a:endParaRPr>
          </a:p>
          <a:p>
            <a:pPr marL="734059" lvl="1" indent="-367030">
              <a:lnSpc>
                <a:spcPts val="6153"/>
              </a:lnSpc>
              <a:buFont typeface="Arial"/>
              <a:buChar char="•"/>
            </a:pP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Bảo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mật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và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quản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lý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dữ</a:t>
            </a:r>
            <a:r>
              <a:rPr lang="en-US" sz="3399" dirty="0">
                <a:solidFill>
                  <a:srgbClr val="805936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805936"/>
                </a:solidFill>
                <a:latin typeface="Montserrat"/>
              </a:rPr>
              <a:t>liệu</a:t>
            </a:r>
            <a:endParaRPr lang="en-US" sz="3399" dirty="0">
              <a:solidFill>
                <a:srgbClr val="805936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6005" y="-7057141"/>
            <a:ext cx="12200641" cy="122006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53611" y="-5444958"/>
            <a:ext cx="8562282" cy="85622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78517" y="6429375"/>
            <a:ext cx="8562282" cy="85622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5936">
                <a:alpha val="3922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3271" y="2429939"/>
            <a:ext cx="10433246" cy="6828361"/>
            <a:chOff x="0" y="0"/>
            <a:chExt cx="3419432" cy="22379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19432" cy="2237953"/>
            </a:xfrm>
            <a:custGeom>
              <a:avLst/>
              <a:gdLst/>
              <a:ahLst/>
              <a:cxnLst/>
              <a:rect l="l" t="t" r="r" b="b"/>
              <a:pathLst>
                <a:path w="3419432" h="2237953">
                  <a:moveTo>
                    <a:pt x="0" y="0"/>
                  </a:moveTo>
                  <a:lnTo>
                    <a:pt x="3419432" y="0"/>
                  </a:lnTo>
                  <a:lnTo>
                    <a:pt x="3419432" y="2237953"/>
                  </a:lnTo>
                  <a:lnTo>
                    <a:pt x="0" y="2237953"/>
                  </a:lnTo>
                  <a:close/>
                </a:path>
              </a:pathLst>
            </a:custGeom>
            <a:solidFill>
              <a:srgbClr val="FAF3E9"/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9449" tIns="59449" rIns="59449" bIns="59449" rtlCol="0" anchor="ctr"/>
            <a:lstStyle/>
            <a:p>
              <a:pPr marL="0" lvl="0" indent="0" algn="ctr">
                <a:lnSpc>
                  <a:spcPts val="3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991742" y="5434999"/>
            <a:ext cx="1996305" cy="1250079"/>
          </a:xfrm>
          <a:custGeom>
            <a:avLst/>
            <a:gdLst/>
            <a:ahLst/>
            <a:cxnLst/>
            <a:rect l="l" t="t" r="r" b="b"/>
            <a:pathLst>
              <a:path w="1996305" h="1250079">
                <a:moveTo>
                  <a:pt x="0" y="0"/>
                </a:moveTo>
                <a:lnTo>
                  <a:pt x="1996305" y="0"/>
                </a:lnTo>
                <a:lnTo>
                  <a:pt x="1996305" y="1250080"/>
                </a:lnTo>
                <a:lnTo>
                  <a:pt x="0" y="125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0" r="-457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261233" y="2893486"/>
            <a:ext cx="345732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0"/>
              </a:lnSpc>
              <a:spcBef>
                <a:spcPct val="0"/>
              </a:spcBef>
            </a:pPr>
            <a:r>
              <a:rPr lang="en-US" sz="2950">
                <a:solidFill>
                  <a:srgbClr val="442105"/>
                </a:solidFill>
                <a:latin typeface="Prompt Medium Semi-Bold"/>
              </a:rPr>
              <a:t>I. TỔNG QUAN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96907" y="1347948"/>
            <a:ext cx="446239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1"/>
              </a:lnSpc>
              <a:spcBef>
                <a:spcPct val="0"/>
              </a:spcBef>
            </a:pPr>
            <a:r>
              <a:rPr lang="en-US" sz="2509" dirty="0">
                <a:solidFill>
                  <a:srgbClr val="442105"/>
                </a:solidFill>
                <a:latin typeface=".VnTime" panose="020B7200000000000000" pitchFamily="34" charset="0"/>
              </a:rPr>
              <a:t>CAYKHE Shoes Store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667945" y="4629713"/>
            <a:ext cx="1800452" cy="4628587"/>
            <a:chOff x="0" y="0"/>
            <a:chExt cx="2400603" cy="617144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400603" cy="6171449"/>
              <a:chOff x="0" y="0"/>
              <a:chExt cx="579640" cy="1490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79640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79640" h="1490133">
                    <a:moveTo>
                      <a:pt x="0" y="0"/>
                    </a:moveTo>
                    <a:lnTo>
                      <a:pt x="579640" y="0"/>
                    </a:lnTo>
                    <a:lnTo>
                      <a:pt x="579640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  <a:ln>
                <a:noFill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559" tIns="41559" rIns="41559" bIns="41559" rtlCol="0" anchor="ctr"/>
              <a:lstStyle/>
              <a:p>
                <a:pPr marL="0" lvl="0" indent="0" algn="ctr">
                  <a:lnSpc>
                    <a:spcPts val="354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02693" y="791389"/>
              <a:ext cx="1795217" cy="138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48"/>
                </a:lnSpc>
                <a:spcBef>
                  <a:spcPct val="0"/>
                </a:spcBef>
              </a:pPr>
              <a:r>
                <a:rPr lang="en-US" sz="2290" dirty="0">
                  <a:solidFill>
                    <a:srgbClr val="442105"/>
                  </a:solidFill>
                  <a:latin typeface="Prompt Medium Semi-Bold"/>
                </a:rPr>
                <a:t>II. THIẾT KẾ GIAO DIỆN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347958" y="4272452"/>
              <a:ext cx="1704686" cy="1577539"/>
            </a:xfrm>
            <a:custGeom>
              <a:avLst/>
              <a:gdLst/>
              <a:ahLst/>
              <a:cxnLst/>
              <a:rect l="l" t="t" r="r" b="b"/>
              <a:pathLst>
                <a:path w="1704686" h="1577539">
                  <a:moveTo>
                    <a:pt x="0" y="0"/>
                  </a:moveTo>
                  <a:lnTo>
                    <a:pt x="1704686" y="0"/>
                  </a:lnTo>
                  <a:lnTo>
                    <a:pt x="1704686" y="1577539"/>
                  </a:lnTo>
                  <a:lnTo>
                    <a:pt x="0" y="1577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734" r="-8877" b="-11918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3828771" y="4666551"/>
            <a:ext cx="1787555" cy="4591749"/>
            <a:chOff x="0" y="0"/>
            <a:chExt cx="2383407" cy="612233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383407" cy="6122331"/>
              <a:chOff x="0" y="0"/>
              <a:chExt cx="580105" cy="149013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80105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80105" h="1490133">
                    <a:moveTo>
                      <a:pt x="0" y="0"/>
                    </a:moveTo>
                    <a:lnTo>
                      <a:pt x="580105" y="0"/>
                    </a:lnTo>
                    <a:lnTo>
                      <a:pt x="580105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228" tIns="41228" rIns="41228" bIns="41228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519111" y="785015"/>
              <a:ext cx="1553298" cy="1370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>
                  <a:solidFill>
                    <a:srgbClr val="442105"/>
                  </a:solidFill>
                  <a:latin typeface="Prompt Medium Semi-Bold"/>
                </a:rPr>
                <a:t>III. CƠ SỞ DỮ LIỆU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9115" y="4156031"/>
              <a:ext cx="2105177" cy="1889335"/>
            </a:xfrm>
            <a:custGeom>
              <a:avLst/>
              <a:gdLst/>
              <a:ahLst/>
              <a:cxnLst/>
              <a:rect l="l" t="t" r="r" b="b"/>
              <a:pathLst>
                <a:path w="2105177" h="1889335">
                  <a:moveTo>
                    <a:pt x="0" y="0"/>
                  </a:moveTo>
                  <a:lnTo>
                    <a:pt x="2105177" y="0"/>
                  </a:lnTo>
                  <a:lnTo>
                    <a:pt x="2105177" y="1889335"/>
                  </a:lnTo>
                  <a:lnTo>
                    <a:pt x="0" y="1889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1424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5940279" y="4666551"/>
            <a:ext cx="1807628" cy="4591749"/>
            <a:chOff x="0" y="0"/>
            <a:chExt cx="2410171" cy="6122331"/>
          </a:xfrm>
        </p:grpSpPr>
        <p:grpSp>
          <p:nvGrpSpPr>
            <p:cNvPr id="30" name="Group 30"/>
            <p:cNvGrpSpPr/>
            <p:nvPr/>
          </p:nvGrpSpPr>
          <p:grpSpPr>
            <a:xfrm>
              <a:off x="109769" y="0"/>
              <a:ext cx="2190632" cy="6122331"/>
              <a:chOff x="0" y="0"/>
              <a:chExt cx="533185" cy="149013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33185" cy="1490133"/>
              </a:xfrm>
              <a:custGeom>
                <a:avLst/>
                <a:gdLst/>
                <a:ahLst/>
                <a:cxnLst/>
                <a:rect l="l" t="t" r="r" b="b"/>
                <a:pathLst>
                  <a:path w="533185" h="1490133">
                    <a:moveTo>
                      <a:pt x="0" y="0"/>
                    </a:moveTo>
                    <a:lnTo>
                      <a:pt x="533185" y="0"/>
                    </a:lnTo>
                    <a:lnTo>
                      <a:pt x="533185" y="1490133"/>
                    </a:lnTo>
                    <a:lnTo>
                      <a:pt x="0" y="1490133"/>
                    </a:lnTo>
                    <a:close/>
                  </a:path>
                </a:pathLst>
              </a:custGeom>
              <a:solidFill>
                <a:srgbClr val="FAF3E9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41228" tIns="41228" rIns="41228" bIns="41228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536121" y="803397"/>
              <a:ext cx="1337929" cy="1370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6"/>
                </a:lnSpc>
                <a:spcBef>
                  <a:spcPct val="0"/>
                </a:spcBef>
              </a:pPr>
              <a:r>
                <a:rPr lang="en-US" sz="2272">
                  <a:solidFill>
                    <a:srgbClr val="442105"/>
                  </a:solidFill>
                  <a:latin typeface="Prompt Medium Semi-Bold"/>
                </a:rPr>
                <a:t>IV. TỔNG KẾT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3635195"/>
              <a:ext cx="2410171" cy="2410171"/>
            </a:xfrm>
            <a:custGeom>
              <a:avLst/>
              <a:gdLst/>
              <a:ahLst/>
              <a:cxnLst/>
              <a:rect l="l" t="t" r="r" b="b"/>
              <a:pathLst>
                <a:path w="2410171" h="2410171">
                  <a:moveTo>
                    <a:pt x="0" y="0"/>
                  </a:moveTo>
                  <a:lnTo>
                    <a:pt x="2410171" y="0"/>
                  </a:lnTo>
                  <a:lnTo>
                    <a:pt x="2410171" y="2410171"/>
                  </a:lnTo>
                  <a:lnTo>
                    <a:pt x="0" y="2410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35" name="Freeform 35"/>
          <p:cNvSpPr/>
          <p:nvPr/>
        </p:nvSpPr>
        <p:spPr>
          <a:xfrm>
            <a:off x="888137" y="1203156"/>
            <a:ext cx="709055" cy="525792"/>
          </a:xfrm>
          <a:custGeom>
            <a:avLst/>
            <a:gdLst/>
            <a:ahLst/>
            <a:cxnLst/>
            <a:rect l="l" t="t" r="r" b="b"/>
            <a:pathLst>
              <a:path w="709055" h="525792">
                <a:moveTo>
                  <a:pt x="0" y="0"/>
                </a:moveTo>
                <a:lnTo>
                  <a:pt x="709055" y="0"/>
                </a:lnTo>
                <a:lnTo>
                  <a:pt x="709055" y="525792"/>
                </a:lnTo>
                <a:lnTo>
                  <a:pt x="0" y="525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830156" y="1220352"/>
            <a:ext cx="3161586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525" dirty="0">
                <a:solidFill>
                  <a:srgbClr val="000000"/>
                </a:solidFill>
                <a:latin typeface=".VnTime" panose="020B7200000000000000" pitchFamily="34" charset="0"/>
              </a:rPr>
              <a:t>CAY KHE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692</Words>
  <Application>Microsoft Office PowerPoint</Application>
  <PresentationFormat>Custom</PresentationFormat>
  <Paragraphs>127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Prompt Medium</vt:lpstr>
      <vt:lpstr>Montserrat Extra-Light</vt:lpstr>
      <vt:lpstr>Prompt Medium Bold</vt:lpstr>
      <vt:lpstr>Josefin Sans Regular Bold</vt:lpstr>
      <vt:lpstr>NSimSun</vt:lpstr>
      <vt:lpstr>Arial</vt:lpstr>
      <vt:lpstr>Noto Serif Display Black</vt:lpstr>
      <vt:lpstr>.VnTime</vt:lpstr>
      <vt:lpstr>Josefin Sans Regular</vt:lpstr>
      <vt:lpstr>Montserrat</vt:lpstr>
      <vt:lpstr>DejaVu Serif Bold</vt:lpstr>
      <vt:lpstr>Calibri</vt:lpstr>
      <vt:lpstr>Now</vt:lpstr>
      <vt:lpstr>Prompt Medium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MỸ NGỌC dễ thương xinh đẹp tuyệt vời</dc:title>
  <dc:creator>win 10</dc:creator>
  <cp:lastModifiedBy>VO THI MY NGOC</cp:lastModifiedBy>
  <cp:revision>4</cp:revision>
  <dcterms:created xsi:type="dcterms:W3CDTF">2006-08-16T00:00:00Z</dcterms:created>
  <dcterms:modified xsi:type="dcterms:W3CDTF">2023-06-10T18:26:49Z</dcterms:modified>
  <dc:identifier>DAFlaPl3L7k</dc:identifier>
</cp:coreProperties>
</file>